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89" r:id="rId8"/>
    <p:sldId id="29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93" r:id="rId18"/>
    <p:sldId id="294" r:id="rId19"/>
    <p:sldId id="291" r:id="rId20"/>
    <p:sldId id="292" r:id="rId21"/>
    <p:sldId id="280" r:id="rId22"/>
  </p:sldIdLst>
  <p:sldSz cx="12192000" cy="6858000"/>
  <p:notesSz cx="6858000" cy="9144000"/>
  <p:embeddedFontLst>
    <p:embeddedFont>
      <p:font typeface="에스코어 드림 2 ExtraLight" panose="020B0203030302020204" pitchFamily="34" charset="-127"/>
      <p:regular r:id="rId25"/>
    </p:embeddedFont>
    <p:embeddedFont>
      <p:font typeface="에스코어 드림 5 Medium" panose="020B0503030302020204" pitchFamily="34" charset="-127"/>
      <p:regular r:id="rId26"/>
      <p:bold r:id="rId27"/>
      <p:italic r:id="rId28"/>
      <p:boldItalic r:id="rId29"/>
    </p:embeddedFont>
    <p:embeddedFont>
      <p:font typeface="맑은 고딕" panose="020B0503020000020004" pitchFamily="34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egoe Pro Light" panose="020B0302040504020203" pitchFamily="34" charset="0"/>
      <p:regular r:id="rId36"/>
      <p: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Light" panose="020F0702030404030204" pitchFamily="34" charset="0"/>
      <p:regular r:id="rId42"/>
      <p:bold r:id="rId43"/>
      <p:italic r:id="rId44"/>
    </p:embeddedFont>
    <p:embeddedFont>
      <p:font typeface="Segoe UI Symbol" panose="020B0502040204020203" pitchFamily="3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903121-3AAA-4BC4-BB67-7BF7B9D8DBAB}">
          <p14:sldIdLst>
            <p14:sldId id="256"/>
            <p14:sldId id="257"/>
            <p14:sldId id="258"/>
            <p14:sldId id="289"/>
            <p14:sldId id="29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3"/>
            <p14:sldId id="294"/>
            <p14:sldId id="291"/>
            <p14:sldId id="292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WB_Shalini" initials="SG" lastIdx="39" clrIdx="0"/>
  <p:cmAuthor id="1" name="TWB_Trevor" initials="TWB_TJC" lastIdx="47" clrIdx="1"/>
  <p:cmAuthor id="2" name="Biju K (Spectrum Consultants India Pvt)" initials="BK(CIP" lastIdx="14" clrIdx="2">
    <p:extLst>
      <p:ext uri="{19B8F6BF-5375-455C-9EA6-DF929625EA0E}">
        <p15:presenceInfo xmlns:p15="http://schemas.microsoft.com/office/powerpoint/2012/main" userId="S-1-5-21-2146773085-903363285-719344707-1314905" providerId="AD"/>
      </p:ext>
    </p:extLst>
  </p:cmAuthor>
  <p:cmAuthor id="3" name="Deepankar Panda (Spectrum Consultants India Pvt)" initials="DP(CIP" lastIdx="5" clrIdx="3"/>
  <p:cmAuthor id="4" name="Microsoft Office User" initials="MOU" lastIdx="1" clrIdx="4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A5BBA"/>
    <a:srgbClr val="002050"/>
    <a:srgbClr val="F4833C"/>
    <a:srgbClr val="0E715F"/>
    <a:srgbClr val="FF00FF"/>
    <a:srgbClr val="002060"/>
    <a:srgbClr val="2F528F"/>
    <a:srgbClr val="129038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76" autoAdjust="0"/>
    <p:restoredTop sz="96209" autoAdjust="0"/>
  </p:normalViewPr>
  <p:slideViewPr>
    <p:cSldViewPr snapToGrid="0">
      <p:cViewPr varScale="1">
        <p:scale>
          <a:sx n="218" d="100"/>
          <a:sy n="218" d="100"/>
        </p:scale>
        <p:origin x="8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1D6A0-2D94-4CFE-98D5-6AA7779949E3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A0AC2-F86C-4080-B10D-5CE93AC98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871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048" y="484632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4048" y="3913632"/>
            <a:ext cx="6099048" cy="4773168"/>
          </a:xfrm>
          <a:prstGeom prst="rect">
            <a:avLst/>
          </a:prstGeom>
          <a:ln>
            <a:solidFill>
              <a:prstClr val="black"/>
            </a:solidFill>
          </a:ln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29249" y="8685213"/>
            <a:ext cx="142716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9DB6A-E92B-415B-AFB4-9C72D4A9006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25" y="8858250"/>
            <a:ext cx="48449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latin typeface="Segoe UI" pitchFamily="34" charset="0"/>
                <a:cs typeface="Segoe UI" pitchFamily="34" charset="0"/>
              </a:rPr>
              <a:t>© 2013 Microsoft Corporation                                 Microsoft Confidential </a:t>
            </a:r>
          </a:p>
          <a:p>
            <a:pPr algn="l"/>
            <a:endParaRPr lang="en-US" sz="105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393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SzPct val="116000"/>
      <a:buFont typeface="Arial" panose="020B0604020202020204" pitchFamily="34" charset="0"/>
      <a:buChar char="•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344488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Courier New" panose="02070309020205020404" pitchFamily="49" charset="0"/>
      <a:buChar char="o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515938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Wingdings" panose="05000000000000000000" pitchFamily="2" charset="2"/>
      <a:buChar char="§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688975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Arial" panose="020B0604020202020204" pitchFamily="34" charset="0"/>
      <a:buChar char="•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857250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Courier New" panose="02070309020205020404" pitchFamily="49" charset="0"/>
      <a:buChar char="o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0A5B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0" y="11430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AA22A-E744-48A7-9C2D-00B406A8DE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6385" y="1943819"/>
            <a:ext cx="7236837" cy="217368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lvl="0"/>
            <a:r>
              <a:rPr lang="ko-KR" altLang="en-US"/>
              <a:t>제목을</a:t>
            </a:r>
            <a:r>
              <a:rPr lang="en-US" altLang="ko-KR"/>
              <a:t> </a:t>
            </a:r>
            <a:r>
              <a:rPr lang="ko-KR" altLang="en-US"/>
              <a:t>추가하려면 클릭하십시오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6AC5E00-9D85-48F0-B5DA-E15D7D5407D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76385" y="4227726"/>
            <a:ext cx="6566275" cy="783849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lvl="0"/>
            <a:r>
              <a:rPr lang="ko-KR" altLang="en-US"/>
              <a:t>발표자 이름</a:t>
            </a:r>
          </a:p>
        </p:txBody>
      </p:sp>
      <p:pic>
        <p:nvPicPr>
          <p:cNvPr id="5" name="Picture 2" descr="클릭 - 무료 제스처개 아이콘">
            <a:extLst>
              <a:ext uri="{FF2B5EF4-FFF2-40B4-BE49-F238E27FC236}">
                <a16:creationId xmlns:a16="http://schemas.microsoft.com/office/drawing/2014/main" id="{42D848AE-B807-4CA0-B09D-063B620527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637" y="5148533"/>
            <a:ext cx="756249" cy="75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1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노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277600" cy="685800"/>
          </a:xfrm>
          <a:noFill/>
        </p:spPr>
        <p:txBody>
          <a:bodyPr rIns="91440">
            <a:noAutofit/>
          </a:bodyPr>
          <a:lstStyle>
            <a:lvl1pPr>
              <a:defRPr sz="3600" baseline="0">
                <a:solidFill>
                  <a:srgbClr val="0A5BBA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/>
              <a:t>Notes Continued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77C095-73DB-482F-810E-DF6C359F0461}"/>
              </a:ext>
            </a:extLst>
          </p:cNvPr>
          <p:cNvSpPr/>
          <p:nvPr userDrawn="1"/>
        </p:nvSpPr>
        <p:spPr>
          <a:xfrm>
            <a:off x="189373" y="301752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06E6966-71CB-49F2-A915-60B53F4914AC}"/>
              </a:ext>
            </a:extLst>
          </p:cNvPr>
          <p:cNvSpPr txBox="1">
            <a:spLocks/>
          </p:cNvSpPr>
          <p:nvPr userDrawn="1"/>
        </p:nvSpPr>
        <p:spPr>
          <a:xfrm>
            <a:off x="11789664" y="6492875"/>
            <a:ext cx="402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FF257A-30C5-4AFB-911B-BE4CEEA1EA8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https://nhnacademy.com/img/logo/academy_top_logo.png">
            <a:extLst>
              <a:ext uri="{FF2B5EF4-FFF2-40B4-BE49-F238E27FC236}">
                <a16:creationId xmlns:a16="http://schemas.microsoft.com/office/drawing/2014/main" id="{93BEB79E-AF27-4C22-9F66-0D80141F8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78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모듈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371600"/>
            <a:ext cx="4572000" cy="1828800"/>
          </a:xfrm>
          <a:solidFill>
            <a:srgbClr val="0A5BBA"/>
          </a:solidFill>
        </p:spPr>
        <p:txBody>
          <a:bodyPr lIns="182880" tIns="137160" rIns="91440" anchor="t" anchorCtr="0"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Segoe UI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/>
              <a:t>Module #: Module Title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200400"/>
            <a:ext cx="4572000" cy="704088"/>
          </a:xfrm>
          <a:prstGeom prst="rect">
            <a:avLst/>
          </a:prstGeom>
          <a:solidFill>
            <a:srgbClr val="002050">
              <a:alpha val="89804"/>
            </a:srgbClr>
          </a:solidFill>
        </p:spPr>
        <p:txBody>
          <a:bodyPr vert="horz" lIns="91440" tIns="9144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defRPr>
            </a:lvl1pPr>
            <a:lvl2pPr marL="0" indent="0">
              <a:buFontTx/>
              <a:buNone/>
              <a:defRPr sz="1400" baseline="0">
                <a:latin typeface="Segoe Pro Light"/>
              </a:defRPr>
            </a:lvl2pPr>
            <a:lvl3pPr marL="0" indent="0">
              <a:buFontTx/>
              <a:buNone/>
              <a:defRPr sz="1400" baseline="0">
                <a:latin typeface="Segoe Pro Light"/>
              </a:defRPr>
            </a:lvl3pPr>
            <a:lvl4pPr marL="0" indent="0">
              <a:buFontTx/>
              <a:buNone/>
              <a:defRPr sz="1400" baseline="0">
                <a:latin typeface="Segoe Pro Light"/>
              </a:defRPr>
            </a:lvl4pPr>
            <a:lvl5pPr marL="0" indent="0">
              <a:buFontTx/>
              <a:buNone/>
              <a:defRPr sz="1400" baseline="0">
                <a:latin typeface="Segoe Pro Light"/>
              </a:defRPr>
            </a:lvl5pPr>
          </a:lstStyle>
          <a:p>
            <a:pPr lvl="0"/>
            <a:r>
              <a:rPr lang="en-US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62710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oi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819400"/>
            <a:ext cx="11277600" cy="685800"/>
          </a:xfrm>
          <a:noFill/>
        </p:spPr>
        <p:txBody>
          <a:bodyPr rIns="91440">
            <a:noAutofit/>
          </a:bodyPr>
          <a:lstStyle>
            <a:lvl1pPr algn="ctr">
              <a:defRPr sz="3600" baseline="0">
                <a:solidFill>
                  <a:srgbClr val="3F3F3F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/>
              <a:t>Add single point here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9C7A6D-BCFF-492A-9F20-7C4219F42F38}"/>
              </a:ext>
            </a:extLst>
          </p:cNvPr>
          <p:cNvSpPr/>
          <p:nvPr userDrawn="1"/>
        </p:nvSpPr>
        <p:spPr>
          <a:xfrm>
            <a:off x="304800" y="2819400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32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150" y="1576526"/>
            <a:ext cx="11085250" cy="685800"/>
          </a:xfrm>
          <a:noFill/>
        </p:spPr>
        <p:txBody>
          <a:bodyPr rIns="91440">
            <a:noAutofit/>
          </a:bodyPr>
          <a:lstStyle>
            <a:lvl1pPr algn="l">
              <a:defRPr sz="3600" baseline="0">
                <a:solidFill>
                  <a:srgbClr val="4472C4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9C7A6D-BCFF-492A-9F20-7C4219F42F38}"/>
              </a:ext>
            </a:extLst>
          </p:cNvPr>
          <p:cNvSpPr/>
          <p:nvPr userDrawn="1"/>
        </p:nvSpPr>
        <p:spPr>
          <a:xfrm>
            <a:off x="304800" y="1576526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FC485A-DD75-4B2F-B1AB-9CF2750FB4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817" y="3772546"/>
            <a:ext cx="3105583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82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연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150" y="1576526"/>
            <a:ext cx="11085250" cy="685800"/>
          </a:xfrm>
          <a:noFill/>
        </p:spPr>
        <p:txBody>
          <a:bodyPr rIns="91440">
            <a:noAutofit/>
          </a:bodyPr>
          <a:lstStyle>
            <a:lvl1pPr algn="l">
              <a:defRPr sz="3600" baseline="0">
                <a:solidFill>
                  <a:srgbClr val="4472C4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Lab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9C7A6D-BCFF-492A-9F20-7C4219F42F38}"/>
              </a:ext>
            </a:extLst>
          </p:cNvPr>
          <p:cNvSpPr/>
          <p:nvPr userDrawn="1"/>
        </p:nvSpPr>
        <p:spPr>
          <a:xfrm>
            <a:off x="304800" y="1576526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4A0A99-2284-4C3D-9457-D1A1F1FB35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D8EFEF"/>
              </a:clrFrom>
              <a:clrTo>
                <a:srgbClr val="D8EF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4224" y="3948227"/>
            <a:ext cx="4478176" cy="23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45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Poi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5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B3F931-0A75-4A75-9E23-EC6E00B54531}"/>
              </a:ext>
            </a:extLst>
          </p:cNvPr>
          <p:cNvSpPr/>
          <p:nvPr userDrawn="1"/>
        </p:nvSpPr>
        <p:spPr>
          <a:xfrm>
            <a:off x="184484" y="6204788"/>
            <a:ext cx="11823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800" dirty="0">
                <a:latin typeface="+mn-ea"/>
                <a:ea typeface="+mn-ea"/>
              </a:rPr>
              <a:t>Copyright © 202</a:t>
            </a:r>
            <a:r>
              <a:rPr lang="en-US" altLang="ko-KR" sz="800" dirty="0">
                <a:latin typeface="+mn-ea"/>
                <a:ea typeface="+mn-ea"/>
              </a:rPr>
              <a:t>2, </a:t>
            </a:r>
            <a:r>
              <a:rPr lang="en" altLang="ko-KR" sz="800" dirty="0">
                <a:latin typeface="+mn-ea"/>
                <a:ea typeface="+mn-ea"/>
              </a:rPr>
              <a:t>NHN Academy Corp. All rights reserved. </a:t>
            </a:r>
          </a:p>
          <a:p>
            <a:r>
              <a:rPr lang="en" altLang="ko-KR" sz="800" dirty="0">
                <a:latin typeface="+mn-ea"/>
                <a:ea typeface="+mn-ea"/>
              </a:rPr>
              <a:t>No part of this publication may be reproduced, stored in a retrieval system, or transmitted, in any form or by any means, electronic, mechanical, photocopying, recording, or otherwise, without the prior written permission of the publisher. Printed in the South Korea.</a:t>
            </a:r>
            <a:endParaRPr lang="ko-KR" altLang="en-US" sz="800" dirty="0">
              <a:latin typeface="+mn-ea"/>
              <a:ea typeface="+mn-ea"/>
            </a:endParaRPr>
          </a:p>
        </p:txBody>
      </p:sp>
      <p:pic>
        <p:nvPicPr>
          <p:cNvPr id="3" name="Picture 2" descr="NHN Academy - 소프트웨어 전문 교육 기관">
            <a:extLst>
              <a:ext uri="{FF2B5EF4-FFF2-40B4-BE49-F238E27FC236}">
                <a16:creationId xmlns:a16="http://schemas.microsoft.com/office/drawing/2014/main" id="{13C74BB1-C938-4F4A-AFD7-7BDD348A39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63" y="2161173"/>
            <a:ext cx="4184984" cy="219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3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429000"/>
            <a:ext cx="3048000" cy="1143000"/>
          </a:xfrm>
          <a:prstGeom prst="rect">
            <a:avLst/>
          </a:prstGeom>
          <a:solidFill>
            <a:srgbClr val="15AEEF">
              <a:alpha val="89804"/>
            </a:srgbClr>
          </a:solidFill>
        </p:spPr>
        <p:txBody>
          <a:bodyPr vert="horz" lIns="91440" tIns="9144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aseline="0">
                <a:solidFill>
                  <a:schemeClr val="tx1"/>
                </a:solidFill>
                <a:latin typeface="Segoe UI Symbol" panose="020B0502040204020203" pitchFamily="34" charset="0"/>
                <a:ea typeface="에스코어 드림 2 ExtraLight" panose="020B0203030302020204" pitchFamily="34" charset="-127"/>
                <a:cs typeface="Segoe UI" panose="020B0502040204020203" pitchFamily="34" charset="0"/>
              </a:defRPr>
            </a:lvl1pPr>
            <a:lvl2pPr marL="0" indent="0">
              <a:buFontTx/>
              <a:buNone/>
              <a:defRPr sz="1400" baseline="0">
                <a:latin typeface="Segoe Pro Light"/>
              </a:defRPr>
            </a:lvl2pPr>
            <a:lvl3pPr marL="0" indent="0">
              <a:buFontTx/>
              <a:buNone/>
              <a:defRPr sz="1400" baseline="0">
                <a:latin typeface="Segoe Pro Light"/>
              </a:defRPr>
            </a:lvl3pPr>
            <a:lvl4pPr marL="0" indent="0">
              <a:buFontTx/>
              <a:buNone/>
              <a:defRPr sz="1400" baseline="0">
                <a:latin typeface="Segoe Pro Light"/>
              </a:defRPr>
            </a:lvl4pPr>
            <a:lvl5pPr marL="0" indent="0">
              <a:buFontTx/>
              <a:buNone/>
              <a:defRPr sz="1400" baseline="0">
                <a:latin typeface="Segoe Pro Light"/>
              </a:defRPr>
            </a:lvl5pPr>
          </a:lstStyle>
          <a:p>
            <a:pPr lvl="0"/>
            <a:r>
              <a:rPr lang="en-US"/>
              <a:t>Click to edit slide content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0" y="1506772"/>
            <a:ext cx="6096000" cy="1922228"/>
          </a:xfrm>
          <a:solidFill>
            <a:srgbClr val="0A5BBA">
              <a:alpha val="90000"/>
            </a:srgbClr>
          </a:solidFill>
        </p:spPr>
        <p:txBody>
          <a:bodyPr lIns="91440" tIns="91440">
            <a:no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</a:defRPr>
            </a:lvl1pPr>
            <a:lvl2pPr>
              <a:defRPr sz="3000">
                <a:latin typeface="+mn-lt"/>
              </a:defRPr>
            </a:lvl2pPr>
            <a:lvl3pPr>
              <a:defRPr sz="3000">
                <a:latin typeface="+mn-lt"/>
              </a:defRPr>
            </a:lvl3pPr>
            <a:lvl4pPr>
              <a:defRPr sz="3000">
                <a:latin typeface="+mn-lt"/>
              </a:defRPr>
            </a:lvl4pPr>
            <a:lvl5pPr>
              <a:defRPr sz="30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819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2336" y="304694"/>
            <a:ext cx="8707158" cy="684337"/>
          </a:xfrm>
          <a:solidFill>
            <a:srgbClr val="002060"/>
          </a:solidFill>
        </p:spPr>
        <p:txBody>
          <a:bodyPr lIns="91440" tIns="91440">
            <a:no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</a:defRPr>
            </a:lvl1pPr>
            <a:lvl2pPr>
              <a:defRPr sz="3000">
                <a:latin typeface="+mn-lt"/>
              </a:defRPr>
            </a:lvl2pPr>
            <a:lvl3pPr>
              <a:defRPr sz="3000">
                <a:latin typeface="+mn-lt"/>
              </a:defRPr>
            </a:lvl3pPr>
            <a:lvl4pPr>
              <a:defRPr sz="3000">
                <a:latin typeface="+mn-lt"/>
              </a:defRPr>
            </a:lvl4pPr>
            <a:lvl5pPr>
              <a:defRPr sz="30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08E438D-443C-4C9A-B292-A98DC86C7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F40E1-FB56-495B-A091-14C3BB1F56AC}"/>
              </a:ext>
            </a:extLst>
          </p:cNvPr>
          <p:cNvSpPr/>
          <p:nvPr userDrawn="1"/>
        </p:nvSpPr>
        <p:spPr>
          <a:xfrm>
            <a:off x="0" y="301752"/>
            <a:ext cx="312573" cy="685800"/>
          </a:xfrm>
          <a:prstGeom prst="rect">
            <a:avLst/>
          </a:prstGeom>
          <a:solidFill>
            <a:srgbClr val="002060"/>
          </a:solidFill>
          <a:ln>
            <a:solidFill>
              <a:srgbClr val="002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7568352-146C-461E-B25F-10D4A6AE6C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04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2336" y="304694"/>
            <a:ext cx="8707158" cy="684337"/>
          </a:xfrm>
          <a:solidFill>
            <a:srgbClr val="0A5BBA">
              <a:alpha val="90000"/>
            </a:srgbClr>
          </a:solidFill>
        </p:spPr>
        <p:txBody>
          <a:bodyPr lIns="91440" tIns="91440">
            <a:no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</a:defRPr>
            </a:lvl1pPr>
            <a:lvl2pPr>
              <a:defRPr sz="3000">
                <a:latin typeface="+mn-lt"/>
              </a:defRPr>
            </a:lvl2pPr>
            <a:lvl3pPr>
              <a:defRPr sz="3000">
                <a:latin typeface="+mn-lt"/>
              </a:defRPr>
            </a:lvl3pPr>
            <a:lvl4pPr>
              <a:defRPr sz="3000">
                <a:latin typeface="+mn-lt"/>
              </a:defRPr>
            </a:lvl4pPr>
            <a:lvl5pPr>
              <a:defRPr sz="30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08E438D-443C-4C9A-B292-A98DC86C7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F40E1-FB56-495B-A091-14C3BB1F56AC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https://nhnacademy.com/img/logo/academy_top_logo.png">
            <a:extLst>
              <a:ext uri="{FF2B5EF4-FFF2-40B4-BE49-F238E27FC236}">
                <a16:creationId xmlns:a16="http://schemas.microsoft.com/office/drawing/2014/main" id="{1C51CC8E-548A-4195-BC96-F108C7788F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40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4CCC11A0-DA57-43AF-AFC3-1AA5A0745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19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가로 2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2336" y="1143000"/>
            <a:ext cx="5693664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4CCC11A0-DA57-43AF-AFC3-1AA5A0745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3707AD6-79F5-4EE4-AC1E-CD8A44F6D6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7168" y="1143000"/>
            <a:ext cx="5693664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2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부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530244"/>
            <a:ext cx="11387328" cy="457308"/>
          </a:xfrm>
        </p:spPr>
        <p:txBody>
          <a:bodyPr bIns="0" anchor="b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48502BA8-6DEE-42B4-9948-40B957B6121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9011" y="275043"/>
            <a:ext cx="5387060" cy="281354"/>
          </a:xfrm>
        </p:spPr>
        <p:txBody>
          <a:bodyPr anchor="b" anchorCtr="0">
            <a:noAutofit/>
          </a:bodyPr>
          <a:lstStyle>
            <a:lvl1pPr marL="0" indent="0"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에스코어 드림 4 Regular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pPr lvl="0"/>
            <a:r>
              <a:rPr lang="ko-KR" altLang="en-US" dirty="0"/>
              <a:t>마스터 </a:t>
            </a:r>
            <a:r>
              <a:rPr lang="en-US" altLang="ko-KR" dirty="0"/>
              <a:t>Style </a:t>
            </a:r>
            <a:r>
              <a:rPr lang="ko-KR" altLang="en-US" dirty="0"/>
              <a:t>추가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44E542-61C3-40BA-A9F9-02079DF1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7D8E19F1-4EB2-450A-BB4D-5E41838CFB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8777D1D-3918-4ABD-AE55-8E090CD6A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9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2895DC76-66C8-4D25-BD25-540D93C9A9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97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530244"/>
            <a:ext cx="11387328" cy="457308"/>
          </a:xfrm>
        </p:spPr>
        <p:txBody>
          <a:bodyPr bIns="0" anchor="b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48502BA8-6DEE-42B4-9948-40B957B6121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9011" y="275043"/>
            <a:ext cx="5387060" cy="281354"/>
          </a:xfrm>
        </p:spPr>
        <p:txBody>
          <a:bodyPr anchor="b" anchorCtr="0">
            <a:noAutofit/>
          </a:bodyPr>
          <a:lstStyle>
            <a:lvl1pPr marL="0" indent="0"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에스코어 드림 4 Regular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pPr lvl="0"/>
            <a:r>
              <a:rPr lang="ko-KR" altLang="en-US" dirty="0"/>
              <a:t>마스터 </a:t>
            </a:r>
            <a:r>
              <a:rPr lang="en-US" altLang="ko-KR" dirty="0"/>
              <a:t>Style </a:t>
            </a:r>
            <a:r>
              <a:rPr lang="ko-KR" altLang="en-US" dirty="0"/>
              <a:t>추가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44E542-61C3-40BA-A9F9-02079DF1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0C2516CE-3217-4E6F-B4A5-BD21822B95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26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662A8-215F-48B6-BCB2-3B7A098251B5}" type="datetime1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05" r:id="rId2"/>
    <p:sldLayoutId id="2147483730" r:id="rId3"/>
    <p:sldLayoutId id="2147483731" r:id="rId4"/>
    <p:sldLayoutId id="2147483726" r:id="rId5"/>
    <p:sldLayoutId id="2147483734" r:id="rId6"/>
    <p:sldLayoutId id="2147483689" r:id="rId7"/>
    <p:sldLayoutId id="2147483727" r:id="rId8"/>
    <p:sldLayoutId id="2147483728" r:id="rId9"/>
    <p:sldLayoutId id="2147483663" r:id="rId10"/>
    <p:sldLayoutId id="2147483664" r:id="rId11"/>
    <p:sldLayoutId id="2147483666" r:id="rId12"/>
    <p:sldLayoutId id="2147483732" r:id="rId13"/>
    <p:sldLayoutId id="2147483733" r:id="rId14"/>
    <p:sldLayoutId id="2147483729" r:id="rId15"/>
    <p:sldLayoutId id="2147483703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rgbClr val="0A5BBA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6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4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A85936-1EA6-4AAC-9D73-6BBDAF4FAE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z="2000" dirty="0">
                <a:latin typeface="+mj-ea"/>
                <a:ea typeface="+mj-ea"/>
              </a:rPr>
              <a:t>Module 1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Number Class</a:t>
            </a:r>
            <a:r>
              <a:rPr lang="ko-KR" altLang="en-US" dirty="0" err="1">
                <a:latin typeface="+mj-ea"/>
                <a:ea typeface="+mj-ea"/>
              </a:rPr>
              <a:t>를</a:t>
            </a:r>
            <a:r>
              <a:rPr lang="ko-KR" altLang="en-US" dirty="0">
                <a:latin typeface="+mj-ea"/>
                <a:ea typeface="+mj-ea"/>
              </a:rPr>
              <a:t> 만들어 봅니다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C52C6-2FD7-4509-A614-CD08AA2526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NHN Academy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Number Class </a:t>
            </a:r>
            <a:r>
              <a:rPr lang="ko-KR" altLang="en-US" dirty="0">
                <a:latin typeface="+mn-ea"/>
              </a:rPr>
              <a:t>만들기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5693664" cy="5413248"/>
          </a:xfrm>
        </p:spPr>
        <p:txBody>
          <a:bodyPr>
            <a:normAutofit/>
          </a:bodyPr>
          <a:lstStyle/>
          <a:p>
            <a:r>
              <a:rPr lang="ko-KR" altLang="en-US" sz="1400" b="0" dirty="0">
                <a:latin typeface="+mn-ea"/>
                <a:ea typeface="+mn-ea"/>
              </a:rPr>
              <a:t>아래의 타입을 정의해 봅니다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숫자</a:t>
            </a:r>
            <a:r>
              <a:rPr lang="en-US" altLang="ko-KR" sz="1200" b="0" dirty="0">
                <a:latin typeface="+mn-ea"/>
                <a:ea typeface="+mn-ea"/>
              </a:rPr>
              <a:t>(</a:t>
            </a:r>
            <a:r>
              <a:rPr lang="en-US" altLang="ko-KR" sz="1200" b="0" dirty="0" err="1">
                <a:latin typeface="+mn-ea"/>
                <a:ea typeface="+mn-ea"/>
              </a:rPr>
              <a:t>MyNumber</a:t>
            </a:r>
            <a:r>
              <a:rPr lang="en-US" altLang="ko-KR" sz="1200" b="0" dirty="0">
                <a:latin typeface="+mn-ea"/>
                <a:ea typeface="+mn-ea"/>
              </a:rPr>
              <a:t>)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유리수</a:t>
            </a:r>
            <a:r>
              <a:rPr lang="en-US" altLang="ko-KR" sz="1200" b="0" dirty="0">
                <a:latin typeface="+mn-ea"/>
                <a:ea typeface="+mn-ea"/>
              </a:rPr>
              <a:t>(</a:t>
            </a:r>
            <a:r>
              <a:rPr lang="en-US" altLang="ko-KR" sz="1200" b="0" dirty="0" err="1">
                <a:latin typeface="+mn-ea"/>
                <a:ea typeface="+mn-ea"/>
              </a:rPr>
              <a:t>MyRationalNumber</a:t>
            </a:r>
            <a:r>
              <a:rPr lang="en-US" altLang="ko-KR" sz="1200" b="0" dirty="0">
                <a:latin typeface="+mn-ea"/>
                <a:ea typeface="+mn-ea"/>
              </a:rPr>
              <a:t>)</a:t>
            </a:r>
          </a:p>
          <a:p>
            <a:pPr lvl="2"/>
            <a:r>
              <a:rPr lang="ko-KR" altLang="en-US" sz="1200" b="0" dirty="0">
                <a:latin typeface="+mn-ea"/>
                <a:ea typeface="+mn-ea"/>
              </a:rPr>
              <a:t>자연수를 받아 생성할 수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2"/>
            <a:r>
              <a:rPr lang="ko-KR" altLang="en-US" sz="1200" b="0" dirty="0">
                <a:latin typeface="+mn-ea"/>
                <a:ea typeface="+mn-ea"/>
              </a:rPr>
              <a:t>정수를 받아 생성할 수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2"/>
            <a:r>
              <a:rPr lang="ko-KR" altLang="en-US" sz="1200" b="0" dirty="0">
                <a:latin typeface="+mn-ea"/>
                <a:ea typeface="+mn-ea"/>
              </a:rPr>
              <a:t>유리수를 받아 생성할 수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2"/>
            <a:r>
              <a:rPr lang="ko-KR" altLang="en-US" sz="1200" b="0" dirty="0">
                <a:latin typeface="+mn-ea"/>
                <a:ea typeface="+mn-ea"/>
              </a:rPr>
              <a:t>분자</a:t>
            </a:r>
            <a:r>
              <a:rPr lang="en-US" altLang="ko-KR" sz="1200" b="0" dirty="0">
                <a:latin typeface="+mn-ea"/>
                <a:ea typeface="+mn-ea"/>
              </a:rPr>
              <a:t>/</a:t>
            </a:r>
            <a:r>
              <a:rPr lang="ko-KR" altLang="en-US" sz="1200" b="0" dirty="0">
                <a:latin typeface="+mn-ea"/>
                <a:ea typeface="+mn-ea"/>
              </a:rPr>
              <a:t>분모를 받아 생성할 수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2"/>
            <a:r>
              <a:rPr lang="ko-KR" altLang="en-US" sz="1200" b="0" dirty="0">
                <a:latin typeface="+mn-ea"/>
                <a:ea typeface="+mn-ea"/>
              </a:rPr>
              <a:t>숫자에 포함됩니다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정수</a:t>
            </a:r>
            <a:r>
              <a:rPr lang="en-US" altLang="ko-KR" sz="1200" b="0" dirty="0">
                <a:latin typeface="+mn-ea"/>
                <a:ea typeface="+mn-ea"/>
              </a:rPr>
              <a:t>(</a:t>
            </a:r>
            <a:r>
              <a:rPr lang="en-US" altLang="ko-KR" sz="1200" b="0" dirty="0" err="1">
                <a:latin typeface="+mn-ea"/>
                <a:ea typeface="+mn-ea"/>
              </a:rPr>
              <a:t>MyInteger</a:t>
            </a:r>
            <a:r>
              <a:rPr lang="en-US" altLang="ko-KR" sz="1200" b="0" dirty="0">
                <a:latin typeface="+mn-ea"/>
                <a:ea typeface="+mn-ea"/>
              </a:rPr>
              <a:t>)</a:t>
            </a:r>
          </a:p>
          <a:p>
            <a:pPr lvl="2"/>
            <a:r>
              <a:rPr lang="ko-KR" altLang="en-US" sz="1200" b="0" dirty="0">
                <a:latin typeface="+mn-ea"/>
                <a:ea typeface="+mn-ea"/>
              </a:rPr>
              <a:t>자연수를 받아 생성할 수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2"/>
            <a:r>
              <a:rPr lang="ko-KR" altLang="en-US" sz="1200" b="0" dirty="0">
                <a:latin typeface="+mn-ea"/>
                <a:ea typeface="+mn-ea"/>
              </a:rPr>
              <a:t>정수를 받아 생성할 수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2"/>
            <a:r>
              <a:rPr lang="ko-KR" altLang="en-US" sz="1200" b="0" dirty="0">
                <a:latin typeface="+mn-ea"/>
                <a:ea typeface="+mn-ea"/>
              </a:rPr>
              <a:t>유리수에 포함됩니다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자연수</a:t>
            </a:r>
            <a:r>
              <a:rPr lang="en-US" altLang="ko-KR" sz="1200" b="0" dirty="0">
                <a:latin typeface="+mn-ea"/>
                <a:ea typeface="+mn-ea"/>
              </a:rPr>
              <a:t>(</a:t>
            </a:r>
            <a:r>
              <a:rPr lang="en-US" altLang="ko-KR" sz="1200" b="0" dirty="0" err="1">
                <a:latin typeface="+mn-ea"/>
                <a:ea typeface="+mn-ea"/>
              </a:rPr>
              <a:t>MyNaturalNumber</a:t>
            </a:r>
            <a:r>
              <a:rPr lang="en-US" altLang="ko-KR" sz="1200" b="0" dirty="0">
                <a:latin typeface="+mn-ea"/>
                <a:ea typeface="+mn-ea"/>
              </a:rPr>
              <a:t>)</a:t>
            </a:r>
          </a:p>
          <a:p>
            <a:pPr lvl="2"/>
            <a:r>
              <a:rPr lang="ko-KR" altLang="en-US" sz="1200" b="0" dirty="0">
                <a:latin typeface="+mn-ea"/>
                <a:ea typeface="+mn-ea"/>
              </a:rPr>
              <a:t>정수에 포함됩니다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56246F7-246B-A240-BD4D-4F1F9D624190}"/>
              </a:ext>
            </a:extLst>
          </p:cNvPr>
          <p:cNvSpPr txBox="1">
            <a:spLocks/>
          </p:cNvSpPr>
          <p:nvPr/>
        </p:nvSpPr>
        <p:spPr>
          <a:xfrm>
            <a:off x="6096000" y="1140058"/>
            <a:ext cx="5693664" cy="5413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 marL="6858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 marL="11430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 marL="16002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 marL="20574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0" dirty="0">
                <a:latin typeface="+mn-ea"/>
                <a:ea typeface="+mn-ea"/>
              </a:rPr>
              <a:t>각 숫자들</a:t>
            </a:r>
            <a:r>
              <a:rPr lang="en-US" altLang="ko-KR" sz="1400" b="0" dirty="0">
                <a:latin typeface="+mn-ea"/>
                <a:ea typeface="+mn-ea"/>
              </a:rPr>
              <a:t> </a:t>
            </a:r>
            <a:r>
              <a:rPr lang="ko-KR" altLang="en-US" sz="1400" b="0" dirty="0">
                <a:latin typeface="+mn-ea"/>
                <a:ea typeface="+mn-ea"/>
              </a:rPr>
              <a:t>간은 </a:t>
            </a:r>
            <a:r>
              <a:rPr lang="en-US" altLang="ko-KR" sz="1400" b="0" dirty="0">
                <a:latin typeface="+mn-ea"/>
                <a:ea typeface="+mn-ea"/>
              </a:rPr>
              <a:t>4</a:t>
            </a:r>
            <a:r>
              <a:rPr lang="ko-KR" altLang="en-US" sz="1400" b="0" dirty="0">
                <a:latin typeface="+mn-ea"/>
                <a:ea typeface="+mn-ea"/>
              </a:rPr>
              <a:t>칙 연산이 가능합니다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유리수 </a:t>
            </a:r>
            <a:r>
              <a:rPr lang="en-US" altLang="ko-KR" sz="1200" b="0" dirty="0">
                <a:latin typeface="+mn-ea"/>
                <a:ea typeface="+mn-ea"/>
              </a:rPr>
              <a:t>= </a:t>
            </a:r>
            <a:r>
              <a:rPr lang="ko-KR" altLang="en-US" sz="1200" b="0" dirty="0">
                <a:latin typeface="+mn-ea"/>
                <a:ea typeface="+mn-ea"/>
              </a:rPr>
              <a:t>유리수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  <a:r>
              <a:rPr lang="ko-KR" altLang="en-US" sz="1200" b="0" dirty="0">
                <a:latin typeface="+mn-ea"/>
                <a:ea typeface="+mn-ea"/>
              </a:rPr>
              <a:t>연산자</a:t>
            </a:r>
            <a:r>
              <a:rPr lang="en-US" altLang="ko-KR" sz="1200" b="0" dirty="0">
                <a:latin typeface="+mn-ea"/>
                <a:ea typeface="+mn-ea"/>
              </a:rPr>
              <a:t>(</a:t>
            </a:r>
            <a:r>
              <a:rPr lang="ko-KR" altLang="en-US" sz="1200" b="0" dirty="0">
                <a:latin typeface="+mn-ea"/>
                <a:ea typeface="+mn-ea"/>
              </a:rPr>
              <a:t>유리수</a:t>
            </a:r>
            <a:r>
              <a:rPr lang="en-US" altLang="ko-KR" sz="1200" b="0" dirty="0">
                <a:latin typeface="+mn-ea"/>
                <a:ea typeface="+mn-ea"/>
              </a:rPr>
              <a:t>)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정수 </a:t>
            </a:r>
            <a:r>
              <a:rPr lang="en-US" altLang="ko-KR" sz="1200" b="0" dirty="0">
                <a:latin typeface="+mn-ea"/>
                <a:ea typeface="+mn-ea"/>
              </a:rPr>
              <a:t>= </a:t>
            </a:r>
            <a:r>
              <a:rPr lang="ko-KR" altLang="en-US" sz="1200" b="0" dirty="0">
                <a:latin typeface="+mn-ea"/>
                <a:ea typeface="+mn-ea"/>
              </a:rPr>
              <a:t>정수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  <a:r>
              <a:rPr lang="ko-KR" altLang="en-US" sz="1200" b="0" dirty="0">
                <a:latin typeface="+mn-ea"/>
                <a:ea typeface="+mn-ea"/>
              </a:rPr>
              <a:t>연산자</a:t>
            </a:r>
            <a:r>
              <a:rPr lang="en-US" altLang="ko-KR" sz="1200" b="0" dirty="0">
                <a:latin typeface="+mn-ea"/>
                <a:ea typeface="+mn-ea"/>
              </a:rPr>
              <a:t>(</a:t>
            </a:r>
            <a:r>
              <a:rPr lang="ko-KR" altLang="en-US" sz="1200" b="0" dirty="0">
                <a:latin typeface="+mn-ea"/>
                <a:ea typeface="+mn-ea"/>
              </a:rPr>
              <a:t>정수</a:t>
            </a:r>
            <a:r>
              <a:rPr lang="en-US" altLang="ko-KR" sz="1200" b="0" dirty="0">
                <a:latin typeface="+mn-ea"/>
                <a:ea typeface="+mn-ea"/>
              </a:rPr>
              <a:t>)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자연수 </a:t>
            </a:r>
            <a:r>
              <a:rPr lang="en-US" altLang="ko-KR" sz="1200" b="0" dirty="0">
                <a:latin typeface="+mn-ea"/>
                <a:ea typeface="+mn-ea"/>
              </a:rPr>
              <a:t>= </a:t>
            </a:r>
            <a:r>
              <a:rPr lang="ko-KR" altLang="en-US" sz="1200" b="0" dirty="0">
                <a:latin typeface="+mn-ea"/>
                <a:ea typeface="+mn-ea"/>
              </a:rPr>
              <a:t>자연수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  <a:r>
              <a:rPr lang="ko-KR" altLang="en-US" sz="1200" b="0" dirty="0">
                <a:latin typeface="+mn-ea"/>
                <a:ea typeface="+mn-ea"/>
              </a:rPr>
              <a:t>연산자</a:t>
            </a:r>
            <a:r>
              <a:rPr lang="en-US" altLang="ko-KR" sz="1200" b="0" dirty="0">
                <a:latin typeface="+mn-ea"/>
                <a:ea typeface="+mn-ea"/>
              </a:rPr>
              <a:t>(</a:t>
            </a:r>
            <a:r>
              <a:rPr lang="ko-KR" altLang="en-US" sz="1200" b="0" dirty="0">
                <a:latin typeface="+mn-ea"/>
                <a:ea typeface="+mn-ea"/>
              </a:rPr>
              <a:t>자연수</a:t>
            </a:r>
            <a:r>
              <a:rPr lang="en-US" altLang="ko-KR" sz="1200" b="0" dirty="0">
                <a:latin typeface="+mn-ea"/>
                <a:ea typeface="+mn-ea"/>
              </a:rPr>
              <a:t>)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유리수 </a:t>
            </a:r>
            <a:r>
              <a:rPr lang="en-US" altLang="ko-KR" sz="1200" b="0" dirty="0">
                <a:latin typeface="+mn-ea"/>
                <a:ea typeface="+mn-ea"/>
              </a:rPr>
              <a:t>= </a:t>
            </a:r>
            <a:r>
              <a:rPr lang="ko-KR" altLang="en-US" sz="1200" b="0" dirty="0">
                <a:latin typeface="+mn-ea"/>
                <a:ea typeface="+mn-ea"/>
              </a:rPr>
              <a:t>자연수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  <a:r>
              <a:rPr lang="ko-KR" altLang="en-US" sz="1200" b="0" dirty="0">
                <a:latin typeface="+mn-ea"/>
                <a:ea typeface="+mn-ea"/>
              </a:rPr>
              <a:t>연산자</a:t>
            </a:r>
            <a:r>
              <a:rPr lang="en-US" altLang="ko-KR" sz="1200" b="0" dirty="0">
                <a:latin typeface="+mn-ea"/>
                <a:ea typeface="+mn-ea"/>
              </a:rPr>
              <a:t>(</a:t>
            </a:r>
            <a:r>
              <a:rPr lang="ko-KR" altLang="en-US" sz="1200" b="0" dirty="0">
                <a:latin typeface="+mn-ea"/>
                <a:ea typeface="+mn-ea"/>
              </a:rPr>
              <a:t>유리수</a:t>
            </a:r>
            <a:r>
              <a:rPr lang="en-US" altLang="ko-KR" sz="1200" b="0" dirty="0">
                <a:latin typeface="+mn-ea"/>
                <a:ea typeface="+mn-ea"/>
              </a:rPr>
              <a:t>) </a:t>
            </a:r>
            <a:r>
              <a:rPr lang="ko-KR" altLang="en-US" sz="1200" b="0" dirty="0">
                <a:latin typeface="+mn-ea"/>
                <a:ea typeface="+mn-ea"/>
              </a:rPr>
              <a:t>는 지원하지 않음</a:t>
            </a:r>
            <a:endParaRPr lang="en-US" altLang="ko-KR" sz="1200" b="0" dirty="0">
              <a:latin typeface="+mn-ea"/>
              <a:ea typeface="+mn-ea"/>
            </a:endParaRPr>
          </a:p>
          <a:p>
            <a:r>
              <a:rPr lang="ko-KR" altLang="en-US" sz="1400" b="0" dirty="0">
                <a:latin typeface="+mn-ea"/>
                <a:ea typeface="+mn-ea"/>
              </a:rPr>
              <a:t>타입 조건에 위배될 경우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오류를 발생 시킵니다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분수는 정수가 될 수 없습니다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200" b="0" dirty="0">
                <a:latin typeface="+mn-ea"/>
                <a:ea typeface="+mn-ea"/>
              </a:rPr>
              <a:t>0, </a:t>
            </a:r>
            <a:r>
              <a:rPr lang="ko-KR" altLang="en-US" sz="1200" b="0" dirty="0">
                <a:latin typeface="+mn-ea"/>
                <a:ea typeface="+mn-ea"/>
              </a:rPr>
              <a:t>음의 정수는 자연수가 될 수 없습니다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각 숫자는 가장 단순한 형태로 출력됩니다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정수 표현이 가능하면 정수로 표현합니다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분수는 기약 분수로 표시합니다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자바에는 숫자를 표현함에 있어 기본형 타입</a:t>
            </a:r>
            <a:r>
              <a:rPr lang="en-US" altLang="ko-KR" sz="1400" b="0" dirty="0">
                <a:latin typeface="+mn-ea"/>
                <a:ea typeface="+mn-ea"/>
              </a:rPr>
              <a:t>(Primitive type)</a:t>
            </a:r>
            <a:r>
              <a:rPr lang="ko-KR" altLang="en-US" sz="1400" b="0" dirty="0">
                <a:latin typeface="+mn-ea"/>
                <a:ea typeface="+mn-ea"/>
              </a:rPr>
              <a:t>과 클래스로 정의된 </a:t>
            </a:r>
            <a:r>
              <a:rPr lang="ko-KR" altLang="en-US" sz="1400" b="0" dirty="0" err="1">
                <a:latin typeface="+mn-ea"/>
                <a:ea typeface="+mn-ea"/>
              </a:rPr>
              <a:t>참조형</a:t>
            </a:r>
            <a:r>
              <a:rPr lang="ko-KR" altLang="en-US" sz="1400" b="0" dirty="0">
                <a:latin typeface="+mn-ea"/>
                <a:ea typeface="+mn-ea"/>
              </a:rPr>
              <a:t> 타입</a:t>
            </a:r>
            <a:r>
              <a:rPr lang="en-US" altLang="ko-KR" sz="1400" b="0" dirty="0">
                <a:latin typeface="+mn-ea"/>
                <a:ea typeface="+mn-ea"/>
              </a:rPr>
              <a:t>(Reference type)</a:t>
            </a:r>
            <a:r>
              <a:rPr lang="ko-KR" altLang="en-US" sz="1400" b="0" dirty="0">
                <a:latin typeface="+mn-ea"/>
                <a:ea typeface="+mn-ea"/>
              </a:rPr>
              <a:t>을 지원합니다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본 문제에서는 </a:t>
            </a:r>
            <a:r>
              <a:rPr lang="ko-KR" altLang="en-US" sz="1400" b="0" dirty="0" err="1">
                <a:latin typeface="+mn-ea"/>
                <a:ea typeface="+mn-ea"/>
              </a:rPr>
              <a:t>참조형</a:t>
            </a:r>
            <a:r>
              <a:rPr lang="ko-KR" altLang="en-US" sz="1400" b="0" dirty="0">
                <a:latin typeface="+mn-ea"/>
                <a:ea typeface="+mn-ea"/>
              </a:rPr>
              <a:t> 타입과 같이 클래스를 이용해 우리만의 타입을 만들려고 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pPr marL="0" indent="0">
              <a:buNone/>
            </a:pPr>
            <a:endParaRPr lang="en-US" altLang="ko-KR" sz="1400" b="0" dirty="0">
              <a:latin typeface="+mn-ea"/>
              <a:ea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ko-KR" altLang="en-US" sz="1050" dirty="0">
                <a:latin typeface="+mn-ea"/>
                <a:ea typeface="+mn-ea"/>
              </a:rPr>
            </a:br>
            <a:br>
              <a:rPr lang="ko-KR" altLang="en-US" sz="1050" dirty="0">
                <a:latin typeface="+mn-ea"/>
                <a:ea typeface="+mn-ea"/>
              </a:rPr>
            </a:br>
            <a:endParaRPr lang="en-US" altLang="ko-KR" sz="10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403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5"/>
                </a:solidFill>
                <a:latin typeface="+mn-ea"/>
              </a:rPr>
              <a:t>알아야 할 것들</a:t>
            </a:r>
            <a:endParaRPr lang="ko-KR" altLang="en-US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5" y="1143000"/>
            <a:ext cx="11411221" cy="5413248"/>
          </a:xfrm>
        </p:spPr>
        <p:txBody>
          <a:bodyPr>
            <a:normAutofit/>
          </a:bodyPr>
          <a:lstStyle/>
          <a:p>
            <a:r>
              <a:rPr lang="ko-KR" altLang="en-US" sz="1400" b="0" dirty="0">
                <a:latin typeface="+mn-ea"/>
                <a:ea typeface="+mn-ea"/>
              </a:rPr>
              <a:t>필드를 최소화 하라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상속 클래스의 필드가 상위 클래스의 필드와 연관성이 있는 경우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상위 클래스의 필드에서 추출하도록 한다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필드 값의 최적화를 언제 해야 하는가</a:t>
            </a:r>
            <a:r>
              <a:rPr lang="en-US" altLang="ko-KR" sz="1400" b="0" dirty="0">
                <a:latin typeface="+mn-ea"/>
                <a:ea typeface="+mn-ea"/>
              </a:rPr>
              <a:t>?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예외처리를 하라</a:t>
            </a:r>
          </a:p>
          <a:p>
            <a:r>
              <a:rPr lang="ko-KR" altLang="en-US" sz="1400" b="0" dirty="0" err="1">
                <a:latin typeface="+mn-ea"/>
                <a:ea typeface="+mn-ea"/>
              </a:rPr>
              <a:t>어노테이션을</a:t>
            </a:r>
            <a:r>
              <a:rPr lang="ko-KR" altLang="en-US" sz="1400" b="0" dirty="0">
                <a:latin typeface="+mn-ea"/>
                <a:ea typeface="+mn-ea"/>
              </a:rPr>
              <a:t> 이용해 허용되지 않는 입력</a:t>
            </a:r>
            <a:r>
              <a:rPr lang="en-US" altLang="ko-KR" sz="1400" b="0" dirty="0">
                <a:latin typeface="+mn-ea"/>
                <a:ea typeface="+mn-ea"/>
              </a:rPr>
              <a:t>(null)</a:t>
            </a:r>
            <a:r>
              <a:rPr lang="ko-KR" altLang="en-US" sz="1400" b="0" dirty="0">
                <a:latin typeface="+mn-ea"/>
                <a:ea typeface="+mn-ea"/>
              </a:rPr>
              <a:t>을 차단한다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en-US" altLang="ko-KR" sz="1400" b="0" dirty="0" err="1">
                <a:latin typeface="+mn-ea"/>
                <a:ea typeface="+mn-ea"/>
              </a:rPr>
              <a:t>toString</a:t>
            </a:r>
            <a:r>
              <a:rPr lang="ko-KR" altLang="en-US" sz="1400" b="0" dirty="0">
                <a:latin typeface="+mn-ea"/>
                <a:ea typeface="+mn-ea"/>
              </a:rPr>
              <a:t>을 활용하라</a:t>
            </a:r>
          </a:p>
          <a:p>
            <a:r>
              <a:rPr lang="ko-KR" altLang="en-US" sz="1400" b="0" dirty="0" err="1">
                <a:latin typeface="+mn-ea"/>
                <a:ea typeface="+mn-ea"/>
              </a:rPr>
              <a:t>형변환과</a:t>
            </a:r>
            <a:r>
              <a:rPr lang="ko-KR" altLang="en-US" sz="1400" b="0" dirty="0">
                <a:latin typeface="+mn-ea"/>
                <a:ea typeface="+mn-ea"/>
              </a:rPr>
              <a:t> </a:t>
            </a:r>
            <a:r>
              <a:rPr lang="en-US" altLang="ko-KR" sz="1400" b="0" dirty="0">
                <a:latin typeface="+mn-ea"/>
                <a:ea typeface="+mn-ea"/>
              </a:rPr>
              <a:t>super</a:t>
            </a:r>
            <a:r>
              <a:rPr lang="ko-KR" altLang="en-US" sz="1400" b="0" dirty="0">
                <a:latin typeface="+mn-ea"/>
                <a:ea typeface="+mn-ea"/>
              </a:rPr>
              <a:t>의 차이를 알아보자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b="0" dirty="0" err="1">
                <a:latin typeface="+mn-ea"/>
                <a:ea typeface="+mn-ea"/>
              </a:rPr>
              <a:t>형변환은</a:t>
            </a:r>
            <a:r>
              <a:rPr lang="ko-KR" altLang="en-US" sz="1200" b="0" dirty="0">
                <a:latin typeface="+mn-ea"/>
                <a:ea typeface="+mn-ea"/>
              </a:rPr>
              <a:t> 컴파일러에서 타입 검사 시에만 유효하고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실제 적용은 현재 타입 기준으로 한다</a:t>
            </a:r>
            <a:r>
              <a:rPr lang="en-US" altLang="ko-KR" sz="1200" b="0" dirty="0">
                <a:latin typeface="+mn-ea"/>
                <a:ea typeface="+mn-ea"/>
              </a:rPr>
              <a:t>. 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따라서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재정의된 </a:t>
            </a:r>
            <a:r>
              <a:rPr lang="ko-KR" altLang="en-US" sz="1200" b="0" dirty="0" err="1">
                <a:latin typeface="+mn-ea"/>
                <a:ea typeface="+mn-ea"/>
              </a:rPr>
              <a:t>메소드의</a:t>
            </a:r>
            <a:r>
              <a:rPr lang="ko-KR" altLang="en-US" sz="1200" b="0" dirty="0">
                <a:latin typeface="+mn-ea"/>
                <a:ea typeface="+mn-ea"/>
              </a:rPr>
              <a:t> 상위 타입의 </a:t>
            </a:r>
            <a:r>
              <a:rPr lang="ko-KR" altLang="en-US" sz="1200" b="0" dirty="0" err="1">
                <a:latin typeface="+mn-ea"/>
                <a:ea typeface="+mn-ea"/>
              </a:rPr>
              <a:t>메소드를</a:t>
            </a:r>
            <a:r>
              <a:rPr lang="ko-KR" altLang="en-US" sz="1200" b="0" dirty="0">
                <a:latin typeface="+mn-ea"/>
                <a:ea typeface="+mn-ea"/>
              </a:rPr>
              <a:t> 호출하고 싶은 경우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형변환으로는 적용이 불가능하다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200" b="0" dirty="0">
                <a:latin typeface="+mn-ea"/>
                <a:ea typeface="+mn-ea"/>
              </a:rPr>
              <a:t>super</a:t>
            </a:r>
            <a:r>
              <a:rPr lang="ko-KR" altLang="en-US" sz="1200" b="0" dirty="0">
                <a:latin typeface="+mn-ea"/>
                <a:ea typeface="+mn-ea"/>
              </a:rPr>
              <a:t>는 상위 타입을 기준으로 적용한다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2"/>
            <a:endParaRPr lang="en-US" altLang="ko-KR" sz="7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866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07E70FA-CA28-564A-A9B7-6FC321C3B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동물 클래스를 만들어 봅니다</a:t>
            </a:r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823A62-DC3F-FE4B-8EA5-B0D3D2FE8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ko-KR" altLang="en-US" sz="1400" b="0" dirty="0">
                <a:latin typeface="+mn-ea"/>
                <a:ea typeface="+mn-ea"/>
              </a:rPr>
              <a:t>동물 클래스를 정의합니다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포유류에는 박쥐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호랑이와 고래를 정의합니다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조류에는 매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타조와 펭귄을 정의합니다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날수 있는 동물을 분류 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수영할 수 있는 동물을 분류합니다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동물들에게 직접적으로 날 수 있는지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헤엄칠 수 있는지 물어볼 수 없습니다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동물들을 특성</a:t>
            </a:r>
            <a:r>
              <a:rPr lang="en-US" altLang="ko-KR" sz="1400" b="0" dirty="0">
                <a:latin typeface="+mn-ea"/>
                <a:ea typeface="+mn-ea"/>
              </a:rPr>
              <a:t>(</a:t>
            </a:r>
            <a:r>
              <a:rPr lang="ko-KR" altLang="en-US" sz="1400" b="0" dirty="0">
                <a:latin typeface="+mn-ea"/>
                <a:ea typeface="+mn-ea"/>
              </a:rPr>
              <a:t>날기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헤엄치기</a:t>
            </a:r>
            <a:r>
              <a:rPr lang="en-US" altLang="ko-KR" sz="1400" b="0" dirty="0">
                <a:latin typeface="+mn-ea"/>
                <a:ea typeface="+mn-ea"/>
              </a:rPr>
              <a:t>)</a:t>
            </a:r>
            <a:r>
              <a:rPr lang="ko-KR" altLang="en-US" sz="1400" b="0" dirty="0">
                <a:latin typeface="+mn-ea"/>
                <a:ea typeface="+mn-ea"/>
              </a:rPr>
              <a:t>별로 분류하고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종류를 출력합니다</a:t>
            </a:r>
            <a:r>
              <a:rPr lang="en-US" altLang="ko-KR" sz="1400" b="0" dirty="0">
                <a:latin typeface="+mn-ea"/>
                <a:ea typeface="+mn-ea"/>
              </a:rPr>
              <a:t>. </a:t>
            </a:r>
            <a:r>
              <a:rPr lang="ko-KR" altLang="en-US" sz="1400" b="0" dirty="0">
                <a:latin typeface="+mn-ea"/>
                <a:ea typeface="+mn-ea"/>
              </a:rPr>
              <a:t>단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 err="1">
                <a:latin typeface="+mn-ea"/>
                <a:ea typeface="+mn-ea"/>
              </a:rPr>
              <a:t>동물는</a:t>
            </a:r>
            <a:r>
              <a:rPr lang="ko-KR" altLang="en-US" sz="1400" b="0" dirty="0">
                <a:latin typeface="+mn-ea"/>
                <a:ea typeface="+mn-ea"/>
              </a:rPr>
              <a:t> 클래스 이름으로 대체합니다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날기와 헤엄치기를 다른 방법으로 분류해 봅니다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  <a:br>
              <a:rPr lang="en-US" altLang="ko-KR" sz="1400" b="0" dirty="0">
                <a:latin typeface="+mn-ea"/>
                <a:ea typeface="+mn-ea"/>
              </a:rPr>
            </a:br>
            <a:r>
              <a:rPr lang="ko-KR" altLang="en-US" sz="1400" b="0" dirty="0">
                <a:latin typeface="+mn-ea"/>
                <a:ea typeface="+mn-ea"/>
              </a:rPr>
              <a:t>예를 들어</a:t>
            </a:r>
            <a:r>
              <a:rPr lang="en-US" altLang="ko-KR" sz="1400" b="0" dirty="0">
                <a:latin typeface="+mn-ea"/>
                <a:ea typeface="+mn-ea"/>
              </a:rPr>
              <a:t>, abstract class, interface, Annotation,...</a:t>
            </a:r>
          </a:p>
        </p:txBody>
      </p:sp>
    </p:spTree>
    <p:extLst>
      <p:ext uri="{BB962C8B-B14F-4D97-AF65-F5344CB8AC3E}">
        <p14:creationId xmlns:p14="http://schemas.microsoft.com/office/powerpoint/2010/main" val="326739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DDCB93D-2C8D-A741-9815-F04B4FF130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5"/>
                </a:solidFill>
                <a:latin typeface="+mn-ea"/>
              </a:rPr>
              <a:t>알아야 할 것들</a:t>
            </a:r>
            <a:endParaRPr lang="ko-KR" altLang="en-US" dirty="0">
              <a:solidFill>
                <a:schemeClr val="accent5"/>
              </a:solidFill>
              <a:latin typeface="+mj-ea"/>
            </a:endParaRPr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51E939-053D-3B47-9910-DFCCC6809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ko-KR" altLang="en-US" sz="1400" b="0" dirty="0">
                <a:latin typeface="+mn-ea"/>
                <a:ea typeface="+mn-ea"/>
              </a:rPr>
              <a:t>가상 클래스와 인터페이스의 차이점을 알아야 한다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타입 검사를 통해 구분할 수 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사용자 정의 </a:t>
            </a:r>
            <a:r>
              <a:rPr lang="ko-KR" altLang="en-US" sz="1400" b="0" dirty="0" err="1">
                <a:latin typeface="+mn-ea"/>
                <a:ea typeface="+mn-ea"/>
              </a:rPr>
              <a:t>어노테이션을</a:t>
            </a:r>
            <a:r>
              <a:rPr lang="ko-KR" altLang="en-US" sz="1400" b="0" dirty="0">
                <a:latin typeface="+mn-ea"/>
                <a:ea typeface="+mn-ea"/>
              </a:rPr>
              <a:t> 정의하고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 err="1">
                <a:latin typeface="+mn-ea"/>
                <a:ea typeface="+mn-ea"/>
              </a:rPr>
              <a:t>메소드에서</a:t>
            </a:r>
            <a:r>
              <a:rPr lang="ko-KR" altLang="en-US" sz="1400" b="0" dirty="0">
                <a:latin typeface="+mn-ea"/>
                <a:ea typeface="+mn-ea"/>
              </a:rPr>
              <a:t> 이를 통해 확인 가능해야 한다</a:t>
            </a:r>
            <a:r>
              <a:rPr lang="en-US" altLang="ko-KR" sz="1400" b="0" dirty="0">
                <a:latin typeface="+mn-ea"/>
                <a:ea typeface="+mn-ea"/>
              </a:rPr>
              <a:t>. </a:t>
            </a:r>
          </a:p>
          <a:p>
            <a:r>
              <a:rPr lang="ko-KR" altLang="en-US" sz="1400" b="0" dirty="0" err="1">
                <a:latin typeface="+mn-ea"/>
                <a:ea typeface="+mn-ea"/>
              </a:rPr>
              <a:t>어노테이션은</a:t>
            </a:r>
            <a:r>
              <a:rPr lang="ko-KR" altLang="en-US" sz="1400" b="0" dirty="0">
                <a:latin typeface="+mn-ea"/>
                <a:ea typeface="+mn-ea"/>
              </a:rPr>
              <a:t> 정책 정의에 따라 실시간 확인이 가능해야 한다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endParaRPr kumimoji="1"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0417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07E70FA-CA28-564A-A9B7-6FC321C3B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/>
              <a:t>스타크래프트을 위한 종족을 만들어 봅니다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823A62-DC3F-FE4B-8EA5-B0D3D2FE8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5693664" cy="5413248"/>
          </a:xfrm>
        </p:spPr>
        <p:txBody>
          <a:bodyPr>
            <a:normAutofit lnSpcReduction="10000"/>
          </a:bodyPr>
          <a:lstStyle/>
          <a:p>
            <a:r>
              <a:rPr lang="ko-KR" altLang="en-US" sz="1200" b="0" dirty="0">
                <a:latin typeface="+mn-ea"/>
                <a:ea typeface="+mn-ea"/>
              </a:rPr>
              <a:t>프로토스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테란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 err="1">
                <a:latin typeface="+mn-ea"/>
                <a:ea typeface="+mn-ea"/>
              </a:rPr>
              <a:t>저그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200" b="0" dirty="0">
                <a:latin typeface="+mn-ea"/>
                <a:ea typeface="+mn-ea"/>
              </a:rPr>
              <a:t>3</a:t>
            </a:r>
            <a:r>
              <a:rPr lang="ko-KR" altLang="en-US" sz="1200" b="0" dirty="0">
                <a:latin typeface="+mn-ea"/>
                <a:ea typeface="+mn-ea"/>
              </a:rPr>
              <a:t>종의 종족이 존재합니다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200" b="0" dirty="0">
                <a:latin typeface="+mn-ea"/>
                <a:ea typeface="+mn-ea"/>
              </a:rPr>
              <a:t>프로토스에는 다음의 유닛이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000" b="0" dirty="0" err="1">
                <a:latin typeface="+mn-ea"/>
                <a:ea typeface="+mn-ea"/>
              </a:rPr>
              <a:t>질럿</a:t>
            </a:r>
            <a:r>
              <a:rPr lang="ko-KR" altLang="en-US" sz="1000" b="0" dirty="0">
                <a:latin typeface="+mn-ea"/>
                <a:ea typeface="+mn-ea"/>
              </a:rPr>
              <a:t>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 err="1">
                <a:latin typeface="+mn-ea"/>
                <a:ea typeface="+mn-ea"/>
              </a:rPr>
              <a:t>드라군</a:t>
            </a:r>
            <a:r>
              <a:rPr lang="ko-KR" altLang="en-US" sz="1000" b="0" dirty="0">
                <a:latin typeface="+mn-ea"/>
                <a:ea typeface="+mn-ea"/>
              </a:rPr>
              <a:t> </a:t>
            </a:r>
            <a:r>
              <a:rPr lang="en-US" altLang="ko-KR" sz="1000" b="0" dirty="0">
                <a:latin typeface="+mn-ea"/>
                <a:ea typeface="+mn-ea"/>
              </a:rPr>
              <a:t>:</a:t>
            </a:r>
            <a:r>
              <a:rPr lang="ko-KR" altLang="en-US" sz="1000" b="0" dirty="0">
                <a:latin typeface="+mn-ea"/>
                <a:ea typeface="+mn-ea"/>
              </a:rPr>
              <a:t> 지상</a:t>
            </a:r>
            <a:r>
              <a:rPr lang="en-US" altLang="ko-KR" sz="1000" b="0" dirty="0">
                <a:latin typeface="+mn-ea"/>
                <a:ea typeface="+mn-ea"/>
              </a:rPr>
              <a:t>, </a:t>
            </a:r>
            <a:r>
              <a:rPr lang="ko-KR" altLang="en-US" sz="1000" b="0" dirty="0">
                <a:latin typeface="+mn-ea"/>
                <a:ea typeface="+mn-ea"/>
              </a:rPr>
              <a:t>공중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>
                <a:latin typeface="+mn-ea"/>
                <a:ea typeface="+mn-ea"/>
              </a:rPr>
              <a:t>리버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>
                <a:latin typeface="+mn-ea"/>
                <a:ea typeface="+mn-ea"/>
              </a:rPr>
              <a:t>스카우트 </a:t>
            </a:r>
            <a:r>
              <a:rPr lang="en-US" altLang="ko-KR" sz="1000" b="0" dirty="0">
                <a:latin typeface="+mn-ea"/>
                <a:ea typeface="+mn-ea"/>
              </a:rPr>
              <a:t>:  </a:t>
            </a:r>
            <a:r>
              <a:rPr lang="ko-KR" altLang="en-US" sz="1000" b="0" dirty="0">
                <a:latin typeface="+mn-ea"/>
                <a:ea typeface="+mn-ea"/>
              </a:rPr>
              <a:t>지상</a:t>
            </a:r>
            <a:r>
              <a:rPr lang="en-US" altLang="ko-KR" sz="1000" b="0" dirty="0">
                <a:latin typeface="+mn-ea"/>
                <a:ea typeface="+mn-ea"/>
              </a:rPr>
              <a:t>, </a:t>
            </a:r>
            <a:r>
              <a:rPr lang="ko-KR" altLang="en-US" sz="1000" b="0" dirty="0">
                <a:latin typeface="+mn-ea"/>
                <a:ea typeface="+mn-ea"/>
              </a:rPr>
              <a:t>공중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>
                <a:latin typeface="+mn-ea"/>
                <a:ea typeface="+mn-ea"/>
              </a:rPr>
              <a:t>캐리어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</a:t>
            </a:r>
            <a:r>
              <a:rPr lang="en-US" altLang="ko-KR" sz="1000" b="0" dirty="0">
                <a:latin typeface="+mn-ea"/>
                <a:ea typeface="+mn-ea"/>
              </a:rPr>
              <a:t>, </a:t>
            </a:r>
            <a:r>
              <a:rPr lang="ko-KR" altLang="en-US" sz="1000" b="0" dirty="0">
                <a:latin typeface="+mn-ea"/>
                <a:ea typeface="+mn-ea"/>
              </a:rPr>
              <a:t>공중 공격</a:t>
            </a:r>
            <a:r>
              <a:rPr lang="en-US" altLang="ko-KR" sz="10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200" b="0" dirty="0">
                <a:latin typeface="+mn-ea"/>
                <a:ea typeface="+mn-ea"/>
              </a:rPr>
              <a:t>테란에는 다음의 유닛이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000" b="0" dirty="0">
                <a:latin typeface="+mn-ea"/>
                <a:ea typeface="+mn-ea"/>
              </a:rPr>
              <a:t>마린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</a:t>
            </a:r>
            <a:r>
              <a:rPr lang="en-US" altLang="ko-KR" sz="1000" b="0" dirty="0">
                <a:latin typeface="+mn-ea"/>
                <a:ea typeface="+mn-ea"/>
              </a:rPr>
              <a:t>, </a:t>
            </a:r>
            <a:r>
              <a:rPr lang="ko-KR" altLang="en-US" sz="1000" b="0" dirty="0">
                <a:latin typeface="+mn-ea"/>
                <a:ea typeface="+mn-ea"/>
              </a:rPr>
              <a:t>공중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 err="1">
                <a:latin typeface="+mn-ea"/>
                <a:ea typeface="+mn-ea"/>
              </a:rPr>
              <a:t>파이어벳</a:t>
            </a:r>
            <a:r>
              <a:rPr lang="ko-KR" altLang="en-US" sz="1000" b="0" dirty="0">
                <a:latin typeface="+mn-ea"/>
                <a:ea typeface="+mn-ea"/>
              </a:rPr>
              <a:t>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 err="1">
                <a:latin typeface="+mn-ea"/>
                <a:ea typeface="+mn-ea"/>
              </a:rPr>
              <a:t>시즈</a:t>
            </a:r>
            <a:r>
              <a:rPr lang="ko-KR" altLang="en-US" sz="1000" b="0" dirty="0">
                <a:latin typeface="+mn-ea"/>
                <a:ea typeface="+mn-ea"/>
              </a:rPr>
              <a:t> 탱크 </a:t>
            </a:r>
            <a:r>
              <a:rPr lang="en-US" altLang="ko-KR" sz="1000" b="0" dirty="0">
                <a:latin typeface="+mn-ea"/>
                <a:ea typeface="+mn-ea"/>
              </a:rPr>
              <a:t>:</a:t>
            </a:r>
            <a:r>
              <a:rPr lang="ko-KR" altLang="en-US" sz="1000" b="0" dirty="0">
                <a:latin typeface="+mn-ea"/>
                <a:ea typeface="+mn-ea"/>
              </a:rPr>
              <a:t> 지상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>
                <a:latin typeface="+mn-ea"/>
                <a:ea typeface="+mn-ea"/>
              </a:rPr>
              <a:t>레이스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</a:t>
            </a:r>
            <a:r>
              <a:rPr lang="en-US" altLang="ko-KR" sz="1000" b="0" dirty="0">
                <a:latin typeface="+mn-ea"/>
                <a:ea typeface="+mn-ea"/>
              </a:rPr>
              <a:t>, </a:t>
            </a:r>
            <a:r>
              <a:rPr lang="ko-KR" altLang="en-US" sz="1000" b="0" dirty="0">
                <a:latin typeface="+mn-ea"/>
                <a:ea typeface="+mn-ea"/>
              </a:rPr>
              <a:t>공중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 err="1">
                <a:latin typeface="+mn-ea"/>
                <a:ea typeface="+mn-ea"/>
              </a:rPr>
              <a:t>배틀크루저</a:t>
            </a:r>
            <a:r>
              <a:rPr lang="ko-KR" altLang="en-US" sz="1000" b="0" dirty="0">
                <a:latin typeface="+mn-ea"/>
                <a:ea typeface="+mn-ea"/>
              </a:rPr>
              <a:t>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</a:t>
            </a:r>
            <a:r>
              <a:rPr lang="en-US" altLang="ko-KR" sz="1000" b="0" dirty="0">
                <a:latin typeface="+mn-ea"/>
                <a:ea typeface="+mn-ea"/>
              </a:rPr>
              <a:t>,</a:t>
            </a:r>
            <a:r>
              <a:rPr lang="ko-KR" altLang="en-US" sz="1000" b="0" dirty="0">
                <a:latin typeface="+mn-ea"/>
                <a:ea typeface="+mn-ea"/>
              </a:rPr>
              <a:t> 공중 공격</a:t>
            </a:r>
            <a:endParaRPr lang="en-US" altLang="ko-KR" sz="1000" b="0" dirty="0">
              <a:latin typeface="+mn-ea"/>
              <a:ea typeface="+mn-ea"/>
            </a:endParaRPr>
          </a:p>
          <a:p>
            <a:r>
              <a:rPr lang="ko-KR" altLang="en-US" sz="1200" b="0" dirty="0" err="1">
                <a:latin typeface="+mn-ea"/>
                <a:ea typeface="+mn-ea"/>
              </a:rPr>
              <a:t>저그에는</a:t>
            </a:r>
            <a:r>
              <a:rPr lang="ko-KR" altLang="en-US" sz="1200" b="0" dirty="0">
                <a:latin typeface="+mn-ea"/>
                <a:ea typeface="+mn-ea"/>
              </a:rPr>
              <a:t> 다음의 유닛이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000" b="0" dirty="0" err="1">
                <a:latin typeface="+mn-ea"/>
                <a:ea typeface="+mn-ea"/>
              </a:rPr>
              <a:t>저글링</a:t>
            </a:r>
            <a:r>
              <a:rPr lang="ko-KR" altLang="en-US" sz="1000" b="0" dirty="0">
                <a:latin typeface="+mn-ea"/>
                <a:ea typeface="+mn-ea"/>
              </a:rPr>
              <a:t>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>
                <a:latin typeface="+mn-ea"/>
                <a:ea typeface="+mn-ea"/>
              </a:rPr>
              <a:t>히드라리스크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</a:t>
            </a:r>
            <a:r>
              <a:rPr lang="en-US" altLang="ko-KR" sz="1000" b="0" dirty="0">
                <a:latin typeface="+mn-ea"/>
                <a:ea typeface="+mn-ea"/>
              </a:rPr>
              <a:t>, </a:t>
            </a:r>
            <a:r>
              <a:rPr lang="ko-KR" altLang="en-US" sz="1000" b="0" dirty="0">
                <a:latin typeface="+mn-ea"/>
                <a:ea typeface="+mn-ea"/>
              </a:rPr>
              <a:t>공중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 err="1">
                <a:latin typeface="+mn-ea"/>
                <a:ea typeface="+mn-ea"/>
              </a:rPr>
              <a:t>뮤탈리스크</a:t>
            </a:r>
            <a:r>
              <a:rPr lang="ko-KR" altLang="en-US" sz="1000" b="0" dirty="0">
                <a:latin typeface="+mn-ea"/>
                <a:ea typeface="+mn-ea"/>
              </a:rPr>
              <a:t>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</a:t>
            </a:r>
            <a:r>
              <a:rPr lang="en-US" altLang="ko-KR" sz="1000" b="0" dirty="0">
                <a:latin typeface="+mn-ea"/>
                <a:ea typeface="+mn-ea"/>
              </a:rPr>
              <a:t>, </a:t>
            </a:r>
            <a:r>
              <a:rPr lang="ko-KR" altLang="en-US" sz="1000" b="0" dirty="0">
                <a:latin typeface="+mn-ea"/>
                <a:ea typeface="+mn-ea"/>
              </a:rPr>
              <a:t>공중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 err="1">
                <a:latin typeface="+mn-ea"/>
                <a:ea typeface="+mn-ea"/>
              </a:rPr>
              <a:t>울트라리스크</a:t>
            </a:r>
            <a:r>
              <a:rPr lang="ko-KR" altLang="en-US" sz="1000" b="0" dirty="0">
                <a:latin typeface="+mn-ea"/>
                <a:ea typeface="+mn-ea"/>
              </a:rPr>
              <a:t>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 공격</a:t>
            </a:r>
            <a:endParaRPr lang="en-US" altLang="ko-KR" sz="1000" b="0" dirty="0">
              <a:latin typeface="+mn-ea"/>
              <a:ea typeface="+mn-ea"/>
            </a:endParaRPr>
          </a:p>
          <a:p>
            <a:pPr lvl="1"/>
            <a:r>
              <a:rPr lang="ko-KR" altLang="en-US" sz="1000" b="0" dirty="0">
                <a:latin typeface="+mn-ea"/>
                <a:ea typeface="+mn-ea"/>
              </a:rPr>
              <a:t>가디언 </a:t>
            </a:r>
            <a:r>
              <a:rPr lang="en-US" altLang="ko-KR" sz="1000" b="0" dirty="0">
                <a:latin typeface="+mn-ea"/>
                <a:ea typeface="+mn-ea"/>
              </a:rPr>
              <a:t>: </a:t>
            </a:r>
            <a:r>
              <a:rPr lang="ko-KR" altLang="en-US" sz="1000" b="0" dirty="0">
                <a:latin typeface="+mn-ea"/>
                <a:ea typeface="+mn-ea"/>
              </a:rPr>
              <a:t>지상 공격</a:t>
            </a:r>
            <a:endParaRPr lang="en-US" altLang="ko-KR" sz="1000" b="0" dirty="0">
              <a:latin typeface="+mn-ea"/>
              <a:ea typeface="+mn-ea"/>
            </a:endParaRPr>
          </a:p>
          <a:p>
            <a:endParaRPr lang="en-US" altLang="ko-KR" sz="1200" b="0" dirty="0">
              <a:latin typeface="+mn-ea"/>
              <a:ea typeface="+mn-ea"/>
            </a:endParaRP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E5A96A87-BEA7-3A42-9CA1-40221731BE4B}"/>
              </a:ext>
            </a:extLst>
          </p:cNvPr>
          <p:cNvSpPr txBox="1">
            <a:spLocks/>
          </p:cNvSpPr>
          <p:nvPr/>
        </p:nvSpPr>
        <p:spPr>
          <a:xfrm>
            <a:off x="6096000" y="1140058"/>
            <a:ext cx="5693664" cy="5413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 marL="6858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 marL="11430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 marL="16002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 marL="20574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0" dirty="0">
                <a:latin typeface="+mn-ea"/>
                <a:ea typeface="+mn-ea"/>
              </a:rPr>
              <a:t>각 유닛들은 생명력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공격력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방어력을 갖습니다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200" b="0" dirty="0">
                <a:latin typeface="+mn-ea"/>
                <a:ea typeface="+mn-ea"/>
              </a:rPr>
              <a:t>각 유닛들은 공격 주기를 갖습니다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200" b="0" dirty="0">
                <a:latin typeface="+mn-ea"/>
                <a:ea typeface="+mn-ea"/>
              </a:rPr>
              <a:t>유닛들은 종족 별로 분류할 수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200" b="0" dirty="0">
                <a:latin typeface="+mn-ea"/>
                <a:ea typeface="+mn-ea"/>
              </a:rPr>
              <a:t>유닛들은 </a:t>
            </a:r>
            <a:r>
              <a:rPr lang="ko-KR" altLang="en-US" sz="1200" b="0" dirty="0" err="1">
                <a:latin typeface="+mn-ea"/>
                <a:ea typeface="+mn-ea"/>
              </a:rPr>
              <a:t>공격형에</a:t>
            </a:r>
            <a:r>
              <a:rPr lang="ko-KR" altLang="en-US" sz="1200" b="0" dirty="0">
                <a:latin typeface="+mn-ea"/>
                <a:ea typeface="+mn-ea"/>
              </a:rPr>
              <a:t> 따라 분류할 수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200" b="0" dirty="0">
                <a:latin typeface="+mn-ea"/>
                <a:ea typeface="+mn-ea"/>
              </a:rPr>
              <a:t>유닛들은 생명력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공격력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방어력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공격 주기 등으로 정렬 할 수 있습니다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200" b="0" dirty="0">
                <a:latin typeface="+mn-ea"/>
                <a:ea typeface="+mn-ea"/>
              </a:rPr>
              <a:t>유닛이 공격을 당하면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공격력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방어력 그리고 정확도에 따라 생명력이 감소됩니다</a:t>
            </a:r>
            <a:r>
              <a:rPr lang="en-US" altLang="ko-KR" sz="1200" b="0" dirty="0">
                <a:latin typeface="+mn-ea"/>
                <a:ea typeface="+mn-ea"/>
              </a:rPr>
              <a:t>.</a:t>
            </a:r>
          </a:p>
          <a:p>
            <a:pPr marL="0" indent="0">
              <a:buNone/>
            </a:pPr>
            <a:endParaRPr lang="en-US" altLang="ko-KR" sz="12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38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DDCB93D-2C8D-A741-9815-F04B4FF130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5"/>
                </a:solidFill>
                <a:latin typeface="+mn-ea"/>
              </a:rPr>
              <a:t>알아야 할 것들</a:t>
            </a:r>
            <a:endParaRPr lang="ko-KR" altLang="en-US" dirty="0">
              <a:solidFill>
                <a:schemeClr val="accent5"/>
              </a:solidFill>
              <a:latin typeface="+mj-ea"/>
            </a:endParaRPr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51E939-053D-3B47-9910-DFCCC6809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kumimoji="1" lang="ko-KR" altLang="en-US" sz="1400" b="0" dirty="0">
                <a:latin typeface="+mn-ea"/>
                <a:ea typeface="+mn-ea"/>
              </a:rPr>
              <a:t>여러가지 분류가 존재합니다</a:t>
            </a:r>
            <a:r>
              <a:rPr kumimoji="1" lang="en-US" altLang="ko-KR" sz="1400" b="0" dirty="0">
                <a:latin typeface="+mn-ea"/>
                <a:ea typeface="+mn-ea"/>
              </a:rPr>
              <a:t>. </a:t>
            </a:r>
            <a:r>
              <a:rPr kumimoji="1" lang="ko-KR" altLang="en-US" sz="1400" b="0" dirty="0">
                <a:latin typeface="+mn-ea"/>
                <a:ea typeface="+mn-ea"/>
              </a:rPr>
              <a:t>무엇을 이용해야 할지 생각해 봅니다</a:t>
            </a:r>
            <a:r>
              <a:rPr kumimoji="1"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kumimoji="1" lang="ko-KR" altLang="en-US" sz="1400" b="0" dirty="0" err="1">
                <a:latin typeface="+mn-ea"/>
                <a:ea typeface="+mn-ea"/>
              </a:rPr>
              <a:t>공격시</a:t>
            </a:r>
            <a:r>
              <a:rPr kumimoji="1" lang="ko-KR" altLang="en-US" sz="1400" b="0" dirty="0">
                <a:latin typeface="+mn-ea"/>
                <a:ea typeface="+mn-ea"/>
              </a:rPr>
              <a:t> 공격하는 유닛과 공격 받는 유닛이 존재합니다</a:t>
            </a:r>
            <a:endParaRPr kumimoji="1" lang="en-US" altLang="ko-KR" sz="1400" b="0" dirty="0">
              <a:latin typeface="+mn-ea"/>
              <a:ea typeface="+mn-ea"/>
            </a:endParaRPr>
          </a:p>
          <a:p>
            <a:r>
              <a:rPr kumimoji="1" lang="ko-KR" altLang="en-US" sz="1400" b="0" dirty="0">
                <a:latin typeface="+mn-ea"/>
                <a:ea typeface="+mn-ea"/>
              </a:rPr>
              <a:t>공격 주기가 다릅니다</a:t>
            </a:r>
            <a:r>
              <a:rPr kumimoji="1" lang="en-US" altLang="ko-KR" sz="1400" b="0" dirty="0">
                <a:latin typeface="+mn-ea"/>
                <a:ea typeface="+mn-ea"/>
              </a:rPr>
              <a:t>. </a:t>
            </a:r>
            <a:r>
              <a:rPr kumimoji="1" lang="ko-KR" altLang="en-US" sz="1400" b="0" dirty="0">
                <a:latin typeface="+mn-ea"/>
                <a:ea typeface="+mn-ea"/>
              </a:rPr>
              <a:t>게임에는 시간이 존재합니다</a:t>
            </a:r>
            <a:r>
              <a:rPr kumimoji="1" lang="en-US" altLang="ko-KR" sz="1400" b="0" dirty="0">
                <a:latin typeface="+mn-ea"/>
                <a:ea typeface="+mn-ea"/>
              </a:rPr>
              <a:t>.</a:t>
            </a:r>
            <a:endParaRPr kumimoji="1" lang="ko-KR" altLang="en-US" sz="14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995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07E70FA-CA28-564A-A9B7-6FC321C3B6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 err="1"/>
              <a:t>구문트리를</a:t>
            </a:r>
            <a:r>
              <a:rPr lang="ko-KR" altLang="en-US" b="1" dirty="0"/>
              <a:t> 위한 노드를 만들어 봅니다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823A62-DC3F-FE4B-8EA5-B0D3D2FE8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ko-KR" altLang="en-US" sz="1400" b="0" dirty="0" err="1">
                <a:latin typeface="+mn-ea"/>
                <a:ea typeface="+mn-ea"/>
              </a:rPr>
              <a:t>계산기용</a:t>
            </a:r>
            <a:r>
              <a:rPr lang="ko-KR" altLang="en-US" sz="1400" b="0" dirty="0">
                <a:latin typeface="+mn-ea"/>
                <a:ea typeface="+mn-ea"/>
              </a:rPr>
              <a:t> 구성한 구문 트리를 만들려고 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노드는 상속관계가 될 수도 있고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그렇지 않을 수도 있습니다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연산자 노드는 이진 연산이 가능하도록 두개의 </a:t>
            </a:r>
            <a:r>
              <a:rPr lang="ko-KR" altLang="en-US" sz="1400" b="0" dirty="0" err="1">
                <a:latin typeface="+mn-ea"/>
                <a:ea typeface="+mn-ea"/>
              </a:rPr>
              <a:t>피연산자를</a:t>
            </a:r>
            <a:r>
              <a:rPr lang="ko-KR" altLang="en-US" sz="1400" b="0" dirty="0">
                <a:latin typeface="+mn-ea"/>
                <a:ea typeface="+mn-ea"/>
              </a:rPr>
              <a:t> 갖습니다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연산자는 </a:t>
            </a:r>
            <a:r>
              <a:rPr lang="en-US" altLang="ko-KR" sz="1400" b="0" dirty="0">
                <a:latin typeface="+mn-ea"/>
                <a:ea typeface="+mn-ea"/>
              </a:rPr>
              <a:t>+, -, </a:t>
            </a:r>
            <a:r>
              <a:rPr lang="ko-KR" altLang="en-US" sz="1400" b="0" dirty="0">
                <a:latin typeface="+mn-ea"/>
                <a:ea typeface="+mn-ea"/>
              </a:rPr>
              <a:t>*</a:t>
            </a:r>
            <a:r>
              <a:rPr lang="en-US" altLang="ko-KR" sz="1400" b="0" dirty="0">
                <a:latin typeface="+mn-ea"/>
                <a:ea typeface="+mn-ea"/>
              </a:rPr>
              <a:t>, /, = </a:t>
            </a:r>
            <a:r>
              <a:rPr lang="ko-KR" altLang="en-US" sz="1400" b="0" dirty="0">
                <a:latin typeface="+mn-ea"/>
                <a:ea typeface="+mn-ea"/>
              </a:rPr>
              <a:t>입니다</a:t>
            </a:r>
            <a:r>
              <a:rPr lang="en-US" altLang="ko-KR" sz="1400" b="0" dirty="0">
                <a:latin typeface="+mn-ea"/>
                <a:ea typeface="+mn-ea"/>
              </a:rPr>
              <a:t>. </a:t>
            </a:r>
          </a:p>
          <a:p>
            <a:r>
              <a:rPr lang="ko-KR" altLang="en-US" sz="1400" b="0" dirty="0" err="1">
                <a:latin typeface="+mn-ea"/>
                <a:ea typeface="+mn-ea"/>
              </a:rPr>
              <a:t>피연산자는</a:t>
            </a:r>
            <a:r>
              <a:rPr lang="ko-KR" altLang="en-US" sz="1400" b="0" dirty="0">
                <a:latin typeface="+mn-ea"/>
                <a:ea typeface="+mn-ea"/>
              </a:rPr>
              <a:t> 다음과 같습니다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상수</a:t>
            </a:r>
            <a:endParaRPr lang="en-US" altLang="ko-KR" sz="1200" b="0" dirty="0">
              <a:latin typeface="+mn-ea"/>
              <a:ea typeface="+mn-ea"/>
            </a:endParaRPr>
          </a:p>
          <a:p>
            <a:pPr lvl="1"/>
            <a:r>
              <a:rPr lang="ko-KR" altLang="en-US" sz="1200" b="0" dirty="0" err="1">
                <a:latin typeface="+mn-ea"/>
                <a:ea typeface="+mn-ea"/>
              </a:rPr>
              <a:t>연산식</a:t>
            </a:r>
            <a:endParaRPr lang="en-US" altLang="ko-KR" sz="1200" b="0" dirty="0">
              <a:latin typeface="+mn-ea"/>
              <a:ea typeface="+mn-ea"/>
            </a:endParaRP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변수</a:t>
            </a:r>
            <a:endParaRPr lang="en-US" altLang="ko-KR" sz="12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477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DDCB93D-2C8D-A741-9815-F04B4FF130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5"/>
                </a:solidFill>
                <a:latin typeface="+mn-ea"/>
              </a:rPr>
              <a:t>알아야 할 것들</a:t>
            </a:r>
            <a:endParaRPr lang="ko-KR" altLang="en-US" dirty="0">
              <a:solidFill>
                <a:schemeClr val="accent5"/>
              </a:solidFill>
              <a:latin typeface="+mj-ea"/>
            </a:endParaRPr>
          </a:p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51E939-053D-3B47-9910-DFCCC6809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kumimoji="1" lang="ko-KR" altLang="en-US" sz="1400" b="0" dirty="0" err="1">
                <a:latin typeface="+mn-ea"/>
                <a:ea typeface="+mn-ea"/>
              </a:rPr>
              <a:t>피연산자의</a:t>
            </a:r>
            <a:r>
              <a:rPr kumimoji="1" lang="ko-KR" altLang="en-US" sz="1400" b="0" dirty="0">
                <a:latin typeface="+mn-ea"/>
                <a:ea typeface="+mn-ea"/>
              </a:rPr>
              <a:t> 공통 요소를 알고</a:t>
            </a:r>
            <a:r>
              <a:rPr kumimoji="1" lang="en-US" altLang="ko-KR" sz="1400" b="0" dirty="0">
                <a:latin typeface="+mn-ea"/>
                <a:ea typeface="+mn-ea"/>
              </a:rPr>
              <a:t>, </a:t>
            </a:r>
            <a:r>
              <a:rPr kumimoji="1" lang="ko-KR" altLang="en-US" sz="1400" b="0" dirty="0">
                <a:latin typeface="+mn-ea"/>
                <a:ea typeface="+mn-ea"/>
              </a:rPr>
              <a:t>이것을 어떻게 구현할 것인가 생각해 봅니다</a:t>
            </a:r>
            <a:r>
              <a:rPr kumimoji="1"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kumimoji="1" lang="ko-KR" altLang="en-US" sz="1400" b="0" dirty="0">
                <a:latin typeface="+mn-ea"/>
                <a:ea typeface="+mn-ea"/>
              </a:rPr>
              <a:t>클래스에서 객체가 될 수 있는 것과 그렇지 않은 것을 구분합니다</a:t>
            </a:r>
            <a:r>
              <a:rPr kumimoji="1" lang="en-US" altLang="ko-KR" sz="1400" b="0" dirty="0">
                <a:latin typeface="+mn-ea"/>
                <a:ea typeface="+mn-ea"/>
              </a:rPr>
              <a:t>.</a:t>
            </a:r>
            <a:endParaRPr kumimoji="1" lang="ko-KR" altLang="en-US" sz="14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396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04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38C2B5-8EBE-4A1E-BDB3-8226F7642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Overview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30D257-AD9D-4069-8EBA-D74D39255F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+mn-ea"/>
                <a:ea typeface="+mn-ea"/>
              </a:rPr>
              <a:t>클래스</a:t>
            </a:r>
            <a:endParaRPr lang="en-US" altLang="ko-KR" sz="1600" dirty="0">
              <a:latin typeface="+mn-ea"/>
              <a:ea typeface="+mn-ea"/>
            </a:endParaRPr>
          </a:p>
          <a:p>
            <a:pPr lvl="1"/>
            <a:r>
              <a:rPr lang="ko-KR" altLang="en-US" sz="1400" dirty="0">
                <a:latin typeface="+mn-ea"/>
                <a:ea typeface="+mn-ea"/>
              </a:rPr>
              <a:t>필드와 </a:t>
            </a:r>
            <a:r>
              <a:rPr lang="ko-KR" altLang="en-US" sz="1400" dirty="0" err="1">
                <a:latin typeface="+mn-ea"/>
                <a:ea typeface="+mn-ea"/>
              </a:rPr>
              <a:t>메소드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– </a:t>
            </a:r>
            <a:r>
              <a:rPr lang="ko-KR" altLang="en-US" sz="1400" dirty="0">
                <a:latin typeface="+mn-ea"/>
                <a:ea typeface="+mn-ea"/>
              </a:rPr>
              <a:t>속성과 기능</a:t>
            </a:r>
            <a:r>
              <a:rPr lang="en-US" altLang="ko-KR" sz="1400" dirty="0">
                <a:latin typeface="+mn-ea"/>
                <a:ea typeface="+mn-ea"/>
              </a:rPr>
              <a:t>(</a:t>
            </a:r>
            <a:r>
              <a:rPr lang="ko-KR" altLang="en-US" sz="1400" dirty="0">
                <a:latin typeface="+mn-ea"/>
                <a:ea typeface="+mn-ea"/>
              </a:rPr>
              <a:t>동작</a:t>
            </a:r>
            <a:r>
              <a:rPr lang="en-US" altLang="ko-KR" sz="1400" dirty="0">
                <a:latin typeface="+mn-ea"/>
                <a:ea typeface="+mn-ea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ea typeface="+mn-ea"/>
              </a:rPr>
              <a:t>필드는 최소화 하라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400" dirty="0" err="1">
                <a:latin typeface="+mn-ea"/>
                <a:ea typeface="+mn-ea"/>
              </a:rPr>
              <a:t>네이밍</a:t>
            </a:r>
            <a:r>
              <a:rPr lang="en-US" altLang="ko-KR" sz="1400" dirty="0">
                <a:latin typeface="+mn-ea"/>
                <a:ea typeface="+mn-ea"/>
              </a:rPr>
              <a:t>?</a:t>
            </a:r>
            <a:r>
              <a:rPr lang="ko-KR" altLang="en-US" sz="1400" dirty="0">
                <a:latin typeface="+mn-ea"/>
                <a:ea typeface="+mn-ea"/>
              </a:rPr>
              <a:t> 어렵지만 중요하다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400" dirty="0">
                <a:latin typeface="+mn-ea"/>
                <a:ea typeface="+mn-ea"/>
              </a:rPr>
              <a:t>예외 처리를 하라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400" dirty="0" err="1">
                <a:latin typeface="+mn-ea"/>
                <a:ea typeface="+mn-ea"/>
              </a:rPr>
              <a:t>어노테이션을</a:t>
            </a:r>
            <a:r>
              <a:rPr lang="ko-KR" altLang="en-US" sz="1400" dirty="0">
                <a:latin typeface="+mn-ea"/>
                <a:ea typeface="+mn-ea"/>
              </a:rPr>
              <a:t> 이용한 오류 방지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600" dirty="0">
                <a:latin typeface="+mn-ea"/>
                <a:ea typeface="+mn-ea"/>
              </a:rPr>
              <a:t>추상 클래스와 인터페이스</a:t>
            </a:r>
            <a:endParaRPr lang="en-US" altLang="ko-KR" sz="1600" dirty="0">
              <a:latin typeface="+mn-ea"/>
              <a:ea typeface="+mn-ea"/>
            </a:endParaRPr>
          </a:p>
          <a:p>
            <a:pPr lvl="1"/>
            <a:r>
              <a:rPr lang="ko-KR" altLang="en-US" sz="1400" dirty="0">
                <a:latin typeface="+mn-ea"/>
                <a:ea typeface="+mn-ea"/>
              </a:rPr>
              <a:t>확장과 구현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600" dirty="0" err="1">
                <a:latin typeface="+mn-ea"/>
                <a:ea typeface="+mn-ea"/>
              </a:rPr>
              <a:t>중복정의와</a:t>
            </a:r>
            <a:r>
              <a:rPr lang="ko-KR" altLang="en-US" sz="1600" dirty="0">
                <a:latin typeface="+mn-ea"/>
                <a:ea typeface="+mn-ea"/>
              </a:rPr>
              <a:t> 재정의</a:t>
            </a:r>
            <a:endParaRPr lang="en-US" altLang="ko-KR" sz="1600" dirty="0">
              <a:latin typeface="+mn-ea"/>
              <a:ea typeface="+mn-ea"/>
            </a:endParaRPr>
          </a:p>
          <a:p>
            <a:pPr lvl="1"/>
            <a:r>
              <a:rPr lang="ko-KR" altLang="en-US" sz="1400" dirty="0" err="1">
                <a:latin typeface="+mn-ea"/>
                <a:ea typeface="+mn-ea"/>
              </a:rPr>
              <a:t>생성자</a:t>
            </a:r>
            <a:endParaRPr lang="en-US" altLang="ko-KR" sz="1400" dirty="0">
              <a:latin typeface="+mn-ea"/>
              <a:ea typeface="+mn-ea"/>
            </a:endParaRPr>
          </a:p>
          <a:p>
            <a:pPr lvl="2"/>
            <a:r>
              <a:rPr lang="ko-KR" altLang="en-US" sz="1400" dirty="0">
                <a:latin typeface="+mn-ea"/>
                <a:ea typeface="+mn-ea"/>
              </a:rPr>
              <a:t>복제 </a:t>
            </a:r>
            <a:r>
              <a:rPr lang="ko-KR" altLang="en-US" sz="1400" dirty="0" err="1">
                <a:latin typeface="+mn-ea"/>
                <a:ea typeface="+mn-ea"/>
              </a:rPr>
              <a:t>생성자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en-US" altLang="ko-KR" sz="1400" dirty="0" err="1">
                <a:latin typeface="+mn-ea"/>
                <a:ea typeface="+mn-ea"/>
              </a:rPr>
              <a:t>toString</a:t>
            </a:r>
            <a:endParaRPr lang="en-US" altLang="ko-KR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984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11429632" cy="541324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필드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최소화 하라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임시로 사용될 값들은 가능한 필드로 정의하지 않는다</a:t>
            </a:r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sz="1400" dirty="0" err="1">
                <a:latin typeface="+mn-ea"/>
                <a:ea typeface="+mn-ea"/>
              </a:rPr>
              <a:t>메소드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의미 있는 기능 단위로 분류하라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사용 위치에 따라 접근 제어 속성을 부여 하라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dirty="0" err="1">
                <a:latin typeface="+mn-ea"/>
                <a:ea typeface="+mn-ea"/>
              </a:rPr>
              <a:t>네이밍</a:t>
            </a:r>
            <a:r>
              <a:rPr lang="en-US" altLang="ko-KR" sz="1400" dirty="0">
                <a:latin typeface="+mn-ea"/>
                <a:ea typeface="+mn-ea"/>
              </a:rPr>
              <a:t>?</a:t>
            </a:r>
            <a:r>
              <a:rPr lang="ko-KR" altLang="en-US" sz="1400" dirty="0">
                <a:latin typeface="+mn-ea"/>
                <a:ea typeface="+mn-ea"/>
              </a:rPr>
              <a:t> 어렵지만 중요하다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필드나 </a:t>
            </a:r>
            <a:r>
              <a:rPr lang="ko-KR" altLang="en-US" sz="1200" dirty="0" err="1">
                <a:latin typeface="+mn-ea"/>
                <a:ea typeface="+mn-ea"/>
              </a:rPr>
              <a:t>메소드</a:t>
            </a:r>
            <a:r>
              <a:rPr lang="ko-KR" altLang="en-US" sz="1200" dirty="0">
                <a:latin typeface="+mn-ea"/>
                <a:ea typeface="+mn-ea"/>
              </a:rPr>
              <a:t> 정의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시 의미 있는 이름을 부여하라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잘못된 예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en-US" altLang="ko-KR" sz="1200" dirty="0" err="1">
                <a:latin typeface="+mn-ea"/>
                <a:ea typeface="+mn-ea"/>
              </a:rPr>
              <a:t>MyRationalNumber</a:t>
            </a:r>
            <a:r>
              <a:rPr lang="ko-KR" altLang="en-US" sz="1200" dirty="0">
                <a:latin typeface="+mn-ea"/>
                <a:ea typeface="+mn-ea"/>
              </a:rPr>
              <a:t> 클래스 내 분자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분모를 </a:t>
            </a:r>
            <a:r>
              <a:rPr lang="en-US" altLang="ko-KR" sz="1200" dirty="0">
                <a:latin typeface="+mn-ea"/>
                <a:ea typeface="+mn-ea"/>
              </a:rPr>
              <a:t>number1, number2 </a:t>
            </a:r>
            <a:r>
              <a:rPr lang="ko-KR" altLang="en-US" sz="1200" dirty="0">
                <a:latin typeface="+mn-ea"/>
                <a:ea typeface="+mn-ea"/>
              </a:rPr>
              <a:t>또는 </a:t>
            </a:r>
            <a:r>
              <a:rPr lang="en-US" altLang="ko-KR" sz="1200" dirty="0">
                <a:latin typeface="+mn-ea"/>
                <a:ea typeface="+mn-ea"/>
              </a:rPr>
              <a:t>child, parent</a:t>
            </a:r>
            <a:r>
              <a:rPr lang="ko-KR" altLang="en-US" sz="1200" dirty="0">
                <a:latin typeface="+mn-ea"/>
                <a:ea typeface="+mn-ea"/>
              </a:rPr>
              <a:t>등으로 표현함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ko-KR" altLang="en-US" sz="1200" dirty="0">
                <a:latin typeface="+mn-ea"/>
                <a:ea typeface="+mn-ea"/>
              </a:rPr>
              <a:t>명확한 단어가 있는 경우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해당 단어를 사용하는 것이 좋음</a:t>
            </a:r>
            <a:endParaRPr lang="en-US" altLang="ko-KR" sz="1200" dirty="0">
              <a:latin typeface="+mn-ea"/>
              <a:ea typeface="+mn-ea"/>
            </a:endParaRPr>
          </a:p>
          <a:p>
            <a:pPr lvl="3"/>
            <a:r>
              <a:rPr lang="ko-KR" altLang="en-US" sz="1200" dirty="0">
                <a:latin typeface="+mn-ea"/>
                <a:ea typeface="+mn-ea"/>
              </a:rPr>
              <a:t>분자 </a:t>
            </a:r>
            <a:r>
              <a:rPr lang="en-US" altLang="ko-KR" sz="1200" dirty="0">
                <a:latin typeface="+mn-ea"/>
                <a:ea typeface="+mn-ea"/>
              </a:rPr>
              <a:t>– numerator, </a:t>
            </a:r>
            <a:r>
              <a:rPr lang="ko-KR" altLang="en-US" sz="1200" dirty="0">
                <a:latin typeface="+mn-ea"/>
                <a:ea typeface="+mn-ea"/>
              </a:rPr>
              <a:t>분모 </a:t>
            </a:r>
            <a:r>
              <a:rPr lang="en-US" altLang="ko-KR" sz="1200" dirty="0">
                <a:latin typeface="+mn-ea"/>
                <a:ea typeface="+mn-ea"/>
              </a:rPr>
              <a:t>- denominator </a:t>
            </a:r>
          </a:p>
          <a:p>
            <a:r>
              <a:rPr lang="ko-KR" altLang="en-US" sz="1400" dirty="0">
                <a:latin typeface="+mn-ea"/>
                <a:ea typeface="+mn-ea"/>
              </a:rPr>
              <a:t>예외 처리를 하라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자바에서는 예외 처리 기능이 잘되어 있으므로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이를 적극 활용하라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예를 들어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</a:p>
          <a:p>
            <a:pPr lvl="2"/>
            <a:r>
              <a:rPr lang="en-US" altLang="ko-KR" sz="1200" dirty="0" err="1">
                <a:latin typeface="+mn-ea"/>
                <a:ea typeface="+mn-ea"/>
              </a:rPr>
              <a:t>MyRationalNumber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생성시 분모로 </a:t>
            </a:r>
            <a:r>
              <a:rPr lang="en-US" altLang="ko-KR" sz="1200" dirty="0">
                <a:latin typeface="+mn-ea"/>
                <a:ea typeface="+mn-ea"/>
              </a:rPr>
              <a:t>0</a:t>
            </a:r>
            <a:r>
              <a:rPr lang="ko-KR" altLang="en-US" sz="1200" dirty="0">
                <a:latin typeface="+mn-ea"/>
                <a:ea typeface="+mn-ea"/>
              </a:rPr>
              <a:t>이 주어진 경우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반환 값으로 처리 불가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lvl="2"/>
            <a:r>
              <a:rPr lang="ko-KR" altLang="en-US" sz="1200" dirty="0" err="1">
                <a:latin typeface="+mn-ea"/>
                <a:ea typeface="+mn-ea"/>
              </a:rPr>
              <a:t>조건문이</a:t>
            </a:r>
            <a:r>
              <a:rPr lang="ko-KR" altLang="en-US" sz="1200" dirty="0">
                <a:latin typeface="+mn-ea"/>
                <a:ea typeface="+mn-ea"/>
              </a:rPr>
              <a:t> 많이 반복되어 있는 경우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일괄 처리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400" dirty="0" err="1">
                <a:latin typeface="+mn-ea"/>
                <a:ea typeface="+mn-ea"/>
              </a:rPr>
              <a:t>어노테이션을</a:t>
            </a:r>
            <a:r>
              <a:rPr lang="ko-KR" altLang="en-US" sz="1400" dirty="0">
                <a:latin typeface="+mn-ea"/>
                <a:ea typeface="+mn-ea"/>
              </a:rPr>
              <a:t> 이용한 예외처리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@</a:t>
            </a:r>
            <a:r>
              <a:rPr lang="en-US" altLang="ko-KR" sz="1200" dirty="0" err="1">
                <a:latin typeface="+mn-ea"/>
                <a:ea typeface="+mn-ea"/>
              </a:rPr>
              <a:t>NotNull</a:t>
            </a:r>
            <a:endParaRPr lang="en-US" altLang="ko-KR" sz="1200" dirty="0">
              <a:latin typeface="+mn-ea"/>
              <a:ea typeface="+mn-ea"/>
            </a:endParaRPr>
          </a:p>
          <a:p>
            <a:pPr marL="0" indent="0">
              <a:buNone/>
            </a:pPr>
            <a:br>
              <a:rPr lang="ko-KR" altLang="en-US" sz="1400" dirty="0">
                <a:latin typeface="+mn-ea"/>
                <a:ea typeface="+mn-ea"/>
              </a:rPr>
            </a:br>
            <a:br>
              <a:rPr lang="ko-KR" altLang="en-US" sz="1400" dirty="0">
                <a:latin typeface="+mn-ea"/>
                <a:ea typeface="+mn-ea"/>
              </a:rPr>
            </a:b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3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FA74CED-7DCB-0F43-87D5-76DF8BD4C2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kumimoji="1" lang="ko-KR" altLang="en-US" dirty="0">
                <a:solidFill>
                  <a:schemeClr val="accent5"/>
                </a:solidFill>
              </a:rPr>
              <a:t>구현 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DDF404-2F10-5643-855F-7B1220128F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ko-KR" altLang="en-US" dirty="0"/>
              <a:t>필드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F72AF-85FA-8649-A800-5F02CF31F70A}"/>
              </a:ext>
            </a:extLst>
          </p:cNvPr>
          <p:cNvSpPr txBox="1"/>
          <p:nvPr/>
        </p:nvSpPr>
        <p:spPr>
          <a:xfrm>
            <a:off x="537518" y="1513703"/>
            <a:ext cx="2601097" cy="30008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extends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MyNumber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{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rn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String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rn_s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rn_other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result;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rn1, rn2;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first_1, first_2;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second_1, second_2;</a:t>
            </a:r>
          </a:p>
          <a:p>
            <a:r>
              <a:rPr kumimoji="1" lang="en-US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…</a:t>
            </a:r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-US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F8261-00B3-D141-A601-918DB2CFA3FC}"/>
              </a:ext>
            </a:extLst>
          </p:cNvPr>
          <p:cNvSpPr txBox="1"/>
          <p:nvPr/>
        </p:nvSpPr>
        <p:spPr>
          <a:xfrm>
            <a:off x="3194222" y="1513703"/>
            <a:ext cx="2736647" cy="10618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public class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extends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MyNumber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{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private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numer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 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private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denom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kumimoji="1" lang="en-US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-US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kumimoji="1" lang="az-Cyrl-AZ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kumimoji="1" lang="ko-KR" alt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6FB67-2E72-B440-A99C-F2CB2211D965}"/>
              </a:ext>
            </a:extLst>
          </p:cNvPr>
          <p:cNvSpPr txBox="1"/>
          <p:nvPr/>
        </p:nvSpPr>
        <p:spPr>
          <a:xfrm>
            <a:off x="5986476" y="1513703"/>
            <a:ext cx="2736647" cy="1200329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public class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extends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MyNumber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{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private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numerator;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private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denominator;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-US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kumimoji="1" lang="ko-KR" alt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2B371-09F9-E842-A3BB-7B3F17126611}"/>
              </a:ext>
            </a:extLst>
          </p:cNvPr>
          <p:cNvSpPr txBox="1"/>
          <p:nvPr/>
        </p:nvSpPr>
        <p:spPr>
          <a:xfrm>
            <a:off x="3194222" y="3452695"/>
            <a:ext cx="4976042" cy="10618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public class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extends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MyNumber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implements Comparable&lt;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&gt;{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private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bunja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private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bunmo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private String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kumimoji="1" lang="ko-KR" alt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81826-C004-6742-AB50-8C22C828EBA1}"/>
              </a:ext>
            </a:extLst>
          </p:cNvPr>
          <p:cNvSpPr txBox="1"/>
          <p:nvPr/>
        </p:nvSpPr>
        <p:spPr>
          <a:xfrm>
            <a:off x="8778729" y="1513703"/>
            <a:ext cx="2410313" cy="18928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public class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extends Exam{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Number1){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this.Number1 = Number1;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System.out.println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(Number1);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}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1" lang="ko-KR" alt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2E806-0F9F-E448-8BE5-ED2A591BEA80}"/>
              </a:ext>
            </a:extLst>
          </p:cNvPr>
          <p:cNvSpPr txBox="1"/>
          <p:nvPr/>
        </p:nvSpPr>
        <p:spPr>
          <a:xfrm>
            <a:off x="8778729" y="3729694"/>
            <a:ext cx="2410313" cy="7848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extends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MyNumber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private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a,b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MyNumber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operand;</a:t>
            </a:r>
          </a:p>
          <a:p>
            <a:r>
              <a:rPr kumimoji="1" lang="en-US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kumimoji="1" lang="ko-KR" alt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9F8D2-8509-EB45-BEE0-D9DF098185CC}"/>
              </a:ext>
            </a:extLst>
          </p:cNvPr>
          <p:cNvSpPr txBox="1"/>
          <p:nvPr/>
        </p:nvSpPr>
        <p:spPr>
          <a:xfrm>
            <a:off x="537518" y="4653171"/>
            <a:ext cx="2736647" cy="12003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public class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extends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MyNumber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{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protected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top; // </a:t>
            </a:r>
            <a:r>
              <a:rPr kumimoji="1" lang="ko-KR" alt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분자</a:t>
            </a:r>
          </a:p>
          <a:p>
            <a:endParaRPr kumimoji="1" lang="ko-KR" alt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ko-KR" alt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protected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bottom; // </a:t>
            </a:r>
            <a:r>
              <a:rPr kumimoji="1" lang="ko-KR" alt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분모</a:t>
            </a:r>
          </a:p>
          <a:p>
            <a:endParaRPr kumimoji="1" lang="ko-KR" alt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ko-KR" alt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private String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r>
              <a:rPr kumimoji="1" lang="en-US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kumimoji="1" lang="ko-KR" alt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7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79A3BD-3B4D-FA4A-AFBC-7F0892730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kumimoji="1" lang="ko-KR" altLang="en-US" dirty="0">
                <a:solidFill>
                  <a:schemeClr val="accent5"/>
                </a:solidFill>
              </a:rPr>
              <a:t>예외 처리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49681-696F-EE4A-A02D-3F64B42634C3}"/>
              </a:ext>
            </a:extLst>
          </p:cNvPr>
          <p:cNvSpPr txBox="1"/>
          <p:nvPr/>
        </p:nvSpPr>
        <p:spPr>
          <a:xfrm>
            <a:off x="402336" y="1143000"/>
            <a:ext cx="2879125" cy="1615827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public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den) {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if (den == 0) {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    throw new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ArithmeticException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(”</a:t>
            </a:r>
            <a:r>
              <a:rPr kumimoji="1" lang="en-US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r>
              <a:rPr kumimoji="1" lang="el-GR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");</a:t>
            </a:r>
          </a:p>
          <a:p>
            <a:r>
              <a:rPr kumimoji="1" lang="el-GR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}</a:t>
            </a:r>
          </a:p>
          <a:p>
            <a:endParaRPr kumimoji="1" lang="el-GR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l-GR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getGcd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, den);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this.num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/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this.den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= den /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519A4-26F7-CB4C-8698-7CB2802AF5C8}"/>
              </a:ext>
            </a:extLst>
          </p:cNvPr>
          <p:cNvSpPr txBox="1"/>
          <p:nvPr/>
        </p:nvSpPr>
        <p:spPr>
          <a:xfrm>
            <a:off x="3385751" y="1143000"/>
            <a:ext cx="3076483" cy="21698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public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RationalNumber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numerator,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denominator){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(numerator, denominator);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if(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&lt;0){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= -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}</a:t>
            </a:r>
          </a:p>
          <a:p>
            <a:endParaRPr kumimoji="1" lang="en" altLang="ko-KR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if(denominator&lt;0){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this.numerator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= -numerator/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this.denominator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= -denominator/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}else{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this.numerator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= numerator/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    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this.denominator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= denominator/</a:t>
            </a:r>
            <a:r>
              <a:rPr kumimoji="1" lang="en" altLang="ko-KR" sz="900" dirty="0" err="1">
                <a:latin typeface="Segoe UI" panose="020B0502040204020203" pitchFamily="34" charset="0"/>
                <a:cs typeface="Segoe UI" panose="020B0502040204020203" pitchFamily="34" charset="0"/>
              </a:rPr>
              <a:t>gcd</a:t>
            </a:r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    }</a:t>
            </a:r>
          </a:p>
          <a:p>
            <a:r>
              <a:rPr kumimoji="1" lang="en" altLang="ko-KR" sz="900" dirty="0">
                <a:latin typeface="Segoe UI" panose="020B0502040204020203" pitchFamily="34" charset="0"/>
                <a:cs typeface="Segoe UI" panose="020B0502040204020203" pitchFamily="34" charset="0"/>
              </a:rPr>
              <a:t>    }</a:t>
            </a:r>
            <a:endParaRPr kumimoji="1" lang="ko-KR" alt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42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추상 클래스와 인터페이스</a:t>
            </a:r>
            <a:endParaRPr lang="en-US" altLang="ko-KR" dirty="0"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5693664" cy="5413248"/>
          </a:xfrm>
        </p:spPr>
        <p:txBody>
          <a:bodyPr>
            <a:normAutofit/>
          </a:bodyPr>
          <a:lstStyle/>
          <a:p>
            <a:r>
              <a:rPr lang="ko-KR" altLang="en-US" sz="1400" dirty="0" err="1">
                <a:latin typeface="+mn-ea"/>
                <a:ea typeface="+mn-ea"/>
              </a:rPr>
              <a:t>추상클래스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파생 클래스의 기본 클래스가 되기 위해서만 존재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이런 종류의 클래스 인스턴스를 만드는 것은 의미가 없음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이런 클래스를 추상 클래스</a:t>
            </a:r>
            <a:r>
              <a:rPr lang="en-US" altLang="ko-KR" sz="1200" dirty="0">
                <a:latin typeface="+mn-ea"/>
                <a:ea typeface="+mn-ea"/>
              </a:rPr>
              <a:t>(abstract class)</a:t>
            </a:r>
            <a:r>
              <a:rPr lang="ko-KR" altLang="en-US" sz="1200" dirty="0" err="1">
                <a:latin typeface="+mn-ea"/>
                <a:ea typeface="+mn-ea"/>
              </a:rPr>
              <a:t>라고</a:t>
            </a:r>
            <a:r>
              <a:rPr lang="ko-KR" altLang="en-US" sz="1200" dirty="0">
                <a:latin typeface="+mn-ea"/>
                <a:ea typeface="+mn-ea"/>
              </a:rPr>
              <a:t> 부름</a:t>
            </a:r>
            <a:endParaRPr lang="en-US" altLang="ko-KR" sz="1200" dirty="0">
              <a:latin typeface="+mn-ea"/>
              <a:ea typeface="+mn-ea"/>
            </a:endParaRPr>
          </a:p>
          <a:p>
            <a:pPr marL="0" indent="0">
              <a:buNone/>
            </a:pPr>
            <a:br>
              <a:rPr lang="ko-KR" altLang="en-US" sz="1400" dirty="0">
                <a:latin typeface="+mn-ea"/>
                <a:ea typeface="+mn-ea"/>
              </a:rPr>
            </a:br>
            <a:br>
              <a:rPr lang="ko-KR" altLang="en-US" sz="1400" dirty="0">
                <a:latin typeface="+mn-ea"/>
                <a:ea typeface="+mn-ea"/>
              </a:rPr>
            </a:b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020CA8-95DA-BA44-B90C-F2BBE0DD6206}"/>
              </a:ext>
            </a:extLst>
          </p:cNvPr>
          <p:cNvSpPr/>
          <p:nvPr/>
        </p:nvSpPr>
        <p:spPr>
          <a:xfrm>
            <a:off x="1537598" y="2608179"/>
            <a:ext cx="1711570" cy="638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Stringed Musician</a:t>
            </a:r>
          </a:p>
          <a:p>
            <a:pPr algn="ctr"/>
            <a:r>
              <a:rPr kumimoji="1" lang="en-US" altLang="ko-KR" sz="1400" dirty="0"/>
              <a:t>{abstract}</a:t>
            </a:r>
            <a:endParaRPr kumimoji="1"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6F41A9-10D0-B845-9B23-9A6C636C9924}"/>
              </a:ext>
            </a:extLst>
          </p:cNvPr>
          <p:cNvSpPr/>
          <p:nvPr/>
        </p:nvSpPr>
        <p:spPr>
          <a:xfrm>
            <a:off x="2600399" y="3940243"/>
            <a:ext cx="1711570" cy="638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Violin Player</a:t>
            </a:r>
          </a:p>
          <a:p>
            <a:pPr algn="ctr"/>
            <a:r>
              <a:rPr kumimoji="1" lang="en-US" altLang="ko-KR" sz="1400" dirty="0"/>
              <a:t>&lt;&lt; concrete &gt;&gt;</a:t>
            </a:r>
            <a:endParaRPr kumimoji="1"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2B3291-E1CC-C042-8CC3-F7478E00D46C}"/>
              </a:ext>
            </a:extLst>
          </p:cNvPr>
          <p:cNvSpPr/>
          <p:nvPr/>
        </p:nvSpPr>
        <p:spPr>
          <a:xfrm>
            <a:off x="402336" y="3943305"/>
            <a:ext cx="1711570" cy="638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Guitar Player</a:t>
            </a:r>
          </a:p>
          <a:p>
            <a:pPr algn="ctr"/>
            <a:r>
              <a:rPr kumimoji="1" lang="en-US" altLang="ko-KR" sz="1400" dirty="0"/>
              <a:t>&lt;&lt; concrete &gt;&gt;</a:t>
            </a:r>
            <a:endParaRPr kumimoji="1" lang="ko-KR" altLang="en-US" sz="1400" dirty="0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F5773B74-9941-7E4E-A511-E0D52F9AD273}"/>
              </a:ext>
            </a:extLst>
          </p:cNvPr>
          <p:cNvCxnSpPr>
            <a:stCxn id="7" idx="0"/>
            <a:endCxn id="2" idx="2"/>
          </p:cNvCxnSpPr>
          <p:nvPr/>
        </p:nvCxnSpPr>
        <p:spPr>
          <a:xfrm rot="5400000" flipH="1" flipV="1">
            <a:off x="1477643" y="3027565"/>
            <a:ext cx="696218" cy="1135262"/>
          </a:xfrm>
          <a:prstGeom prst="bentConnector3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64BDC739-E75C-6D4F-8C29-CEBEB444A414}"/>
              </a:ext>
            </a:extLst>
          </p:cNvPr>
          <p:cNvCxnSpPr>
            <a:stCxn id="6" idx="0"/>
            <a:endCxn id="2" idx="2"/>
          </p:cNvCxnSpPr>
          <p:nvPr/>
        </p:nvCxnSpPr>
        <p:spPr>
          <a:xfrm rot="16200000" flipV="1">
            <a:off x="2578206" y="3062264"/>
            <a:ext cx="693156" cy="1062801"/>
          </a:xfrm>
          <a:prstGeom prst="bentConnector3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AC4A02A-C8C4-D348-A637-7E3E0072256A}"/>
              </a:ext>
            </a:extLst>
          </p:cNvPr>
          <p:cNvSpPr/>
          <p:nvPr/>
        </p:nvSpPr>
        <p:spPr>
          <a:xfrm>
            <a:off x="4384430" y="2608179"/>
            <a:ext cx="1711570" cy="63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</a:rPr>
              <a:t>추상 클래스의 인스턴스는 생성할 수 없음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B0501D-79E2-4B43-A7B9-4D342FD7F413}"/>
              </a:ext>
            </a:extLst>
          </p:cNvPr>
          <p:cNvSpPr/>
          <p:nvPr/>
        </p:nvSpPr>
        <p:spPr>
          <a:xfrm>
            <a:off x="4384430" y="3940243"/>
            <a:ext cx="1711570" cy="63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</a:rPr>
              <a:t>콘크리트 클래스의 인스턴스는 생성할 수 있음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BC49F26C-8FE2-FB47-844F-EA602B595B93}"/>
              </a:ext>
            </a:extLst>
          </p:cNvPr>
          <p:cNvSpPr txBox="1">
            <a:spLocks/>
          </p:cNvSpPr>
          <p:nvPr/>
        </p:nvSpPr>
        <p:spPr>
          <a:xfrm>
            <a:off x="6096000" y="1140058"/>
            <a:ext cx="5693664" cy="5413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 marL="6858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 marL="11430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 marL="16002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 marL="20574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>
                <a:latin typeface="+mn-ea"/>
                <a:ea typeface="+mn-ea"/>
              </a:rPr>
              <a:t>인터페이스</a:t>
            </a:r>
            <a:r>
              <a:rPr lang="en-US" altLang="ko-KR" sz="1400" dirty="0">
                <a:latin typeface="+mn-ea"/>
                <a:ea typeface="+mn-ea"/>
              </a:rPr>
              <a:t>(Interface)</a:t>
            </a: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구현이 없는 </a:t>
            </a:r>
            <a:r>
              <a:rPr lang="en-US" altLang="ko-KR" sz="1200" dirty="0">
                <a:latin typeface="+mn-ea"/>
                <a:ea typeface="+mn-ea"/>
              </a:rPr>
              <a:t>operation</a:t>
            </a:r>
            <a:r>
              <a:rPr lang="ko-KR" altLang="en-US" sz="1200" dirty="0">
                <a:latin typeface="+mn-ea"/>
                <a:ea typeface="+mn-ea"/>
              </a:rPr>
              <a:t>의 이름만 포함</a:t>
            </a:r>
            <a:br>
              <a:rPr lang="ko-KR" altLang="en-US" sz="1400" dirty="0">
                <a:latin typeface="+mn-ea"/>
                <a:ea typeface="+mn-ea"/>
              </a:rPr>
            </a:br>
            <a:br>
              <a:rPr lang="ko-KR" altLang="en-US" sz="1400" dirty="0">
                <a:latin typeface="+mn-ea"/>
                <a:ea typeface="+mn-ea"/>
              </a:rPr>
            </a:b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F84460-49D6-3345-9543-2E2C925618F6}"/>
              </a:ext>
            </a:extLst>
          </p:cNvPr>
          <p:cNvSpPr/>
          <p:nvPr/>
        </p:nvSpPr>
        <p:spPr>
          <a:xfrm>
            <a:off x="7231262" y="3693390"/>
            <a:ext cx="1711570" cy="638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Stringed Musician</a:t>
            </a:r>
          </a:p>
          <a:p>
            <a:pPr algn="ctr"/>
            <a:r>
              <a:rPr kumimoji="1" lang="en-US" altLang="ko-KR" sz="1400" dirty="0"/>
              <a:t>{abstract}</a:t>
            </a:r>
            <a:endParaRPr kumimoji="1"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83A1CC-F210-0C4D-A0C7-E8E1CD952C81}"/>
              </a:ext>
            </a:extLst>
          </p:cNvPr>
          <p:cNvSpPr/>
          <p:nvPr/>
        </p:nvSpPr>
        <p:spPr>
          <a:xfrm>
            <a:off x="7231262" y="2288725"/>
            <a:ext cx="1711570" cy="638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Musician</a:t>
            </a:r>
          </a:p>
          <a:p>
            <a:pPr algn="ctr"/>
            <a:r>
              <a:rPr kumimoji="1" lang="en-US" altLang="ko-KR" sz="1400" dirty="0"/>
              <a:t>&lt;&lt; interface &gt;&gt;</a:t>
            </a:r>
            <a:endParaRPr kumimoji="1"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51969D-801C-9545-A3FC-57667E7E3191}"/>
              </a:ext>
            </a:extLst>
          </p:cNvPr>
          <p:cNvSpPr/>
          <p:nvPr/>
        </p:nvSpPr>
        <p:spPr>
          <a:xfrm>
            <a:off x="7231262" y="5098055"/>
            <a:ext cx="1711570" cy="638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Guitar Player</a:t>
            </a:r>
          </a:p>
          <a:p>
            <a:pPr algn="ctr"/>
            <a:r>
              <a:rPr kumimoji="1" lang="en-US" altLang="ko-KR" sz="1400" dirty="0"/>
              <a:t>&lt;&lt; concrete &gt;&gt;</a:t>
            </a:r>
            <a:endParaRPr kumimoji="1" lang="ko-KR" altLang="en-US" sz="14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703127D-5DD5-B448-BC63-F436FD4303FE}"/>
              </a:ext>
            </a:extLst>
          </p:cNvPr>
          <p:cNvCxnSpPr>
            <a:stCxn id="21" idx="0"/>
            <a:endCxn id="22" idx="2"/>
          </p:cNvCxnSpPr>
          <p:nvPr/>
        </p:nvCxnSpPr>
        <p:spPr>
          <a:xfrm flipV="1">
            <a:off x="8087047" y="2927633"/>
            <a:ext cx="0" cy="765757"/>
          </a:xfrm>
          <a:prstGeom prst="straightConnector1">
            <a:avLst/>
          </a:prstGeom>
          <a:ln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376D45B-5E8D-6C46-ADF7-CF77EB5D92F0}"/>
              </a:ext>
            </a:extLst>
          </p:cNvPr>
          <p:cNvCxnSpPr>
            <a:stCxn id="23" idx="0"/>
            <a:endCxn id="21" idx="2"/>
          </p:cNvCxnSpPr>
          <p:nvPr/>
        </p:nvCxnSpPr>
        <p:spPr>
          <a:xfrm flipV="1">
            <a:off x="8087047" y="4332298"/>
            <a:ext cx="0" cy="76575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A44A371-FA41-0540-AE2A-F55BCCED1663}"/>
              </a:ext>
            </a:extLst>
          </p:cNvPr>
          <p:cNvSpPr/>
          <p:nvPr/>
        </p:nvSpPr>
        <p:spPr>
          <a:xfrm>
            <a:off x="9427949" y="2288725"/>
            <a:ext cx="1711570" cy="63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</a:rPr>
              <a:t>동작의 이름 외에는 없음</a:t>
            </a:r>
            <a:endParaRPr kumimoji="1"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900" dirty="0">
                <a:solidFill>
                  <a:schemeClr val="tx1"/>
                </a:solidFill>
              </a:rPr>
              <a:t>인터페이스의 인스턴스는 생성할 수 없음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E6973A-3E94-CB43-92A3-0FEAC84B96DB}"/>
              </a:ext>
            </a:extLst>
          </p:cNvPr>
          <p:cNvSpPr/>
          <p:nvPr/>
        </p:nvSpPr>
        <p:spPr>
          <a:xfrm>
            <a:off x="9427949" y="3693390"/>
            <a:ext cx="1711570" cy="63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</a:rPr>
              <a:t>구현을 포함할 수 있음</a:t>
            </a:r>
            <a:endParaRPr kumimoji="1"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900" dirty="0">
                <a:solidFill>
                  <a:schemeClr val="tx1"/>
                </a:solidFill>
              </a:rPr>
              <a:t>추상 클래스의 인스턴스는 생성할 수 없음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10D4A2-D114-B343-84F1-49EA620F7D9E}"/>
              </a:ext>
            </a:extLst>
          </p:cNvPr>
          <p:cNvSpPr/>
          <p:nvPr/>
        </p:nvSpPr>
        <p:spPr>
          <a:xfrm>
            <a:off x="9427949" y="5098055"/>
            <a:ext cx="1711570" cy="6389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</a:rPr>
              <a:t>상속되는 모든 동작을 구현해야 함</a:t>
            </a:r>
            <a:endParaRPr kumimoji="1"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900" dirty="0">
                <a:solidFill>
                  <a:schemeClr val="tx1"/>
                </a:solidFill>
              </a:rPr>
              <a:t>인스턴스를 생성할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7812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중복정의</a:t>
            </a:r>
            <a:r>
              <a:rPr lang="en-US" altLang="ko-KR" dirty="0">
                <a:latin typeface="+mn-ea"/>
              </a:rPr>
              <a:t>(Overloading)</a:t>
            </a:r>
            <a:r>
              <a:rPr lang="ko-KR" altLang="en-US" dirty="0">
                <a:latin typeface="+mn-ea"/>
              </a:rPr>
              <a:t>과 재정의</a:t>
            </a:r>
            <a:r>
              <a:rPr lang="en-US" altLang="ko-KR" dirty="0">
                <a:latin typeface="+mn-ea"/>
              </a:rPr>
              <a:t>(Overriding)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5693664" cy="541324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중복 정의</a:t>
            </a:r>
            <a:r>
              <a:rPr lang="en-US" altLang="ko-KR" sz="1400" dirty="0">
                <a:latin typeface="+mn-ea"/>
                <a:ea typeface="+mn-ea"/>
              </a:rPr>
              <a:t>(Overloading)</a:t>
            </a:r>
          </a:p>
          <a:p>
            <a:pPr lvl="1"/>
            <a:r>
              <a:rPr lang="ko-KR" altLang="en-US" sz="1200" dirty="0" err="1">
                <a:latin typeface="+mn-ea"/>
                <a:ea typeface="+mn-ea"/>
              </a:rPr>
              <a:t>메소드의</a:t>
            </a:r>
            <a:r>
              <a:rPr lang="ko-KR" altLang="en-US" sz="1200" dirty="0">
                <a:latin typeface="+mn-ea"/>
                <a:ea typeface="+mn-ea"/>
              </a:rPr>
              <a:t> 이름은 같으나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인자의 수나 </a:t>
            </a:r>
            <a:r>
              <a:rPr lang="ko-KR" altLang="en-US" sz="1200" dirty="0" err="1">
                <a:latin typeface="+mn-ea"/>
                <a:ea typeface="+mn-ea"/>
              </a:rPr>
              <a:t>자료형이</a:t>
            </a:r>
            <a:r>
              <a:rPr lang="ko-KR" altLang="en-US" sz="1200" dirty="0">
                <a:latin typeface="+mn-ea"/>
                <a:ea typeface="+mn-ea"/>
              </a:rPr>
              <a:t> 달라 행해지는 과정이 달라진다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반환형은 무관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예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en-US" altLang="ko-KR" sz="1200" dirty="0" err="1">
                <a:latin typeface="+mn-ea"/>
                <a:ea typeface="+mn-ea"/>
              </a:rPr>
              <a:t>int</a:t>
            </a:r>
            <a:r>
              <a:rPr lang="en-US" altLang="ko-KR" sz="1200" dirty="0">
                <a:latin typeface="+mn-ea"/>
                <a:ea typeface="+mn-ea"/>
              </a:rPr>
              <a:t> add(</a:t>
            </a:r>
            <a:r>
              <a:rPr lang="en-US" altLang="ko-KR" sz="1200" dirty="0" err="1">
                <a:latin typeface="+mn-ea"/>
                <a:ea typeface="+mn-ea"/>
              </a:rPr>
              <a:t>int</a:t>
            </a:r>
            <a:r>
              <a:rPr lang="en-US" altLang="ko-KR" sz="1200" dirty="0">
                <a:latin typeface="+mn-ea"/>
                <a:ea typeface="+mn-ea"/>
              </a:rPr>
              <a:t> op1, </a:t>
            </a:r>
            <a:r>
              <a:rPr lang="en-US" altLang="ko-KR" sz="1200" dirty="0" err="1">
                <a:latin typeface="+mn-ea"/>
                <a:ea typeface="+mn-ea"/>
              </a:rPr>
              <a:t>int</a:t>
            </a:r>
            <a:r>
              <a:rPr lang="en-US" altLang="ko-KR" sz="1200" dirty="0">
                <a:latin typeface="+mn-ea"/>
                <a:ea typeface="+mn-ea"/>
              </a:rPr>
              <a:t> op2) {…}</a:t>
            </a:r>
          </a:p>
          <a:p>
            <a:pPr lvl="2"/>
            <a:r>
              <a:rPr lang="en-US" altLang="ko-KR" sz="1200" dirty="0" err="1">
                <a:latin typeface="+mn-ea"/>
                <a:ea typeface="+mn-ea"/>
              </a:rPr>
              <a:t>int</a:t>
            </a:r>
            <a:r>
              <a:rPr lang="en-US" altLang="ko-KR" sz="1200" dirty="0">
                <a:latin typeface="+mn-ea"/>
                <a:ea typeface="+mn-ea"/>
              </a:rPr>
              <a:t> add(</a:t>
            </a:r>
            <a:r>
              <a:rPr lang="en-US" altLang="ko-KR" sz="1200" dirty="0" err="1">
                <a:latin typeface="+mn-ea"/>
                <a:ea typeface="+mn-ea"/>
              </a:rPr>
              <a:t>int</a:t>
            </a:r>
            <a:r>
              <a:rPr lang="en-US" altLang="ko-KR" sz="1200" dirty="0">
                <a:latin typeface="+mn-ea"/>
                <a:ea typeface="+mn-ea"/>
              </a:rPr>
              <a:t> op1, </a:t>
            </a:r>
            <a:r>
              <a:rPr lang="en-US" altLang="ko-KR" sz="1200" dirty="0" err="1">
                <a:latin typeface="+mn-ea"/>
                <a:ea typeface="+mn-ea"/>
              </a:rPr>
              <a:t>int</a:t>
            </a:r>
            <a:r>
              <a:rPr lang="en-US" altLang="ko-KR" sz="1200" dirty="0">
                <a:latin typeface="+mn-ea"/>
                <a:ea typeface="+mn-ea"/>
              </a:rPr>
              <a:t> op2, </a:t>
            </a:r>
            <a:r>
              <a:rPr lang="en-US" altLang="ko-KR" sz="1200" dirty="0" err="1">
                <a:latin typeface="+mn-ea"/>
                <a:ea typeface="+mn-ea"/>
              </a:rPr>
              <a:t>int</a:t>
            </a:r>
            <a:r>
              <a:rPr lang="en-US" altLang="ko-KR" sz="1200" dirty="0">
                <a:latin typeface="+mn-ea"/>
                <a:ea typeface="+mn-ea"/>
              </a:rPr>
              <a:t> op3) {…} (</a:t>
            </a:r>
            <a:r>
              <a:rPr lang="ko-KR" altLang="en-US" sz="1200" dirty="0">
                <a:latin typeface="+mn-ea"/>
                <a:ea typeface="+mn-ea"/>
              </a:rPr>
              <a:t>가능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lvl="2"/>
            <a:r>
              <a:rPr lang="en-US" altLang="ko-KR" sz="1200" dirty="0">
                <a:latin typeface="+mn-ea"/>
                <a:ea typeface="+mn-ea"/>
              </a:rPr>
              <a:t>double add(</a:t>
            </a:r>
            <a:r>
              <a:rPr lang="en-US" altLang="ko-KR" sz="1200" dirty="0" err="1">
                <a:latin typeface="+mn-ea"/>
                <a:ea typeface="+mn-ea"/>
              </a:rPr>
              <a:t>int</a:t>
            </a:r>
            <a:r>
              <a:rPr lang="en-US" altLang="ko-KR" sz="1200" dirty="0">
                <a:latin typeface="+mn-ea"/>
                <a:ea typeface="+mn-ea"/>
              </a:rPr>
              <a:t> op1, </a:t>
            </a:r>
            <a:r>
              <a:rPr lang="en-US" altLang="ko-KR" sz="1200" dirty="0" err="1">
                <a:latin typeface="+mn-ea"/>
                <a:ea typeface="+mn-ea"/>
              </a:rPr>
              <a:t>int</a:t>
            </a:r>
            <a:r>
              <a:rPr lang="en-US" altLang="ko-KR" sz="1200" dirty="0">
                <a:latin typeface="+mn-ea"/>
                <a:ea typeface="+mn-ea"/>
              </a:rPr>
              <a:t> op2) {…} (</a:t>
            </a:r>
            <a:r>
              <a:rPr lang="ko-KR" altLang="en-US" sz="1200" dirty="0">
                <a:latin typeface="+mn-ea"/>
                <a:ea typeface="+mn-ea"/>
              </a:rPr>
              <a:t>불가능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lvl="1"/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D90A1FB4-5E7A-AF47-B87F-E2C01A39D454}"/>
              </a:ext>
            </a:extLst>
          </p:cNvPr>
          <p:cNvSpPr txBox="1">
            <a:spLocks/>
          </p:cNvSpPr>
          <p:nvPr/>
        </p:nvSpPr>
        <p:spPr>
          <a:xfrm>
            <a:off x="6096000" y="1140058"/>
            <a:ext cx="5693664" cy="5413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 marL="6858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 marL="11430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 marL="16002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 marL="20574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+mn-ea"/>
                <a:ea typeface="+mn-ea"/>
              </a:rPr>
              <a:t>재정의 </a:t>
            </a:r>
            <a:r>
              <a:rPr lang="en-US" altLang="ko-KR" sz="1400" dirty="0">
                <a:latin typeface="+mn-ea"/>
                <a:ea typeface="+mn-ea"/>
              </a:rPr>
              <a:t>(Overriding)</a:t>
            </a: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상위 클래스로부터 상속 받은 </a:t>
            </a:r>
            <a:r>
              <a:rPr lang="ko-KR" altLang="en-US" sz="1200" dirty="0" err="1">
                <a:latin typeface="+mn-ea"/>
                <a:ea typeface="+mn-ea"/>
              </a:rPr>
              <a:t>메소드를</a:t>
            </a:r>
            <a:r>
              <a:rPr lang="ko-KR" altLang="en-US" sz="1200" dirty="0">
                <a:latin typeface="+mn-ea"/>
                <a:ea typeface="+mn-ea"/>
              </a:rPr>
              <a:t> 현재의 클래스에 맞게 재정의한다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반환형의 종류에 따라 다름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ko-KR" altLang="en-US" sz="1200" dirty="0">
                <a:latin typeface="+mn-ea"/>
                <a:ea typeface="+mn-ea"/>
              </a:rPr>
              <a:t>반환형이 </a:t>
            </a:r>
            <a:r>
              <a:rPr lang="en-US" altLang="ko-KR" sz="1200" dirty="0">
                <a:latin typeface="+mn-ea"/>
                <a:ea typeface="+mn-ea"/>
              </a:rPr>
              <a:t>void</a:t>
            </a:r>
            <a:r>
              <a:rPr lang="ko-KR" altLang="en-US" sz="1200" dirty="0">
                <a:latin typeface="+mn-ea"/>
                <a:ea typeface="+mn-ea"/>
              </a:rPr>
              <a:t>나 원시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타입인 경우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반환형이 달라서는 안된다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lvl="2"/>
            <a:r>
              <a:rPr lang="ko-KR" altLang="en-US" sz="1200" dirty="0">
                <a:latin typeface="+mn-ea"/>
                <a:ea typeface="+mn-ea"/>
              </a:rPr>
              <a:t>반환형이 클래스나 인터페이스 정의된 참조 타입인 경우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반환형이 달라도 하위 클래스인 경우 가능하다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예</a:t>
            </a:r>
            <a:endParaRPr lang="en-US" altLang="ko-KR" sz="1200" dirty="0">
              <a:latin typeface="+mn-ea"/>
              <a:ea typeface="+mn-ea"/>
            </a:endParaRPr>
          </a:p>
          <a:p>
            <a:pPr marL="914400" lvl="2" indent="0">
              <a:buNone/>
            </a:pPr>
            <a:r>
              <a:rPr lang="en-US" altLang="ko-KR" sz="1200" dirty="0">
                <a:latin typeface="+mn-ea"/>
                <a:ea typeface="+mn-ea"/>
              </a:rPr>
              <a:t>class A { </a:t>
            </a:r>
          </a:p>
          <a:p>
            <a:pPr marL="914400" lvl="2" indent="0">
              <a:buNone/>
            </a:pPr>
            <a:r>
              <a:rPr lang="en-US" altLang="ko-KR" sz="1200" dirty="0">
                <a:latin typeface="+mn-ea"/>
                <a:ea typeface="+mn-ea"/>
              </a:rPr>
              <a:t>    A </a:t>
            </a:r>
            <a:r>
              <a:rPr lang="en-US" altLang="ko-KR" sz="1200" dirty="0" err="1">
                <a:latin typeface="+mn-ea"/>
                <a:ea typeface="+mn-ea"/>
              </a:rPr>
              <a:t>getValue</a:t>
            </a:r>
            <a:r>
              <a:rPr lang="en-US" altLang="ko-KR" sz="1200" dirty="0">
                <a:latin typeface="+mn-ea"/>
                <a:ea typeface="+mn-ea"/>
              </a:rPr>
              <a:t>();</a:t>
            </a:r>
          </a:p>
          <a:p>
            <a:pPr marL="914400" lvl="2" indent="0">
              <a:buNone/>
            </a:pPr>
            <a:r>
              <a:rPr lang="en-US" altLang="ko-KR" sz="1200" dirty="0">
                <a:latin typeface="+mn-ea"/>
                <a:ea typeface="+mn-ea"/>
              </a:rPr>
              <a:t>}; </a:t>
            </a:r>
          </a:p>
          <a:p>
            <a:pPr marL="914400" lvl="2" indent="0">
              <a:buNone/>
            </a:pPr>
            <a:r>
              <a:rPr lang="en-US" altLang="ko-KR" sz="1200" dirty="0">
                <a:latin typeface="+mn-ea"/>
                <a:ea typeface="+mn-ea"/>
              </a:rPr>
              <a:t>class B extends A {</a:t>
            </a:r>
          </a:p>
          <a:p>
            <a:pPr marL="914400" lvl="2" indent="0">
              <a:buNone/>
            </a:pPr>
            <a:r>
              <a:rPr lang="en-US" altLang="ko-KR" sz="1200" dirty="0">
                <a:latin typeface="+mn-ea"/>
                <a:ea typeface="+mn-ea"/>
              </a:rPr>
              <a:t>    A </a:t>
            </a:r>
            <a:r>
              <a:rPr lang="en-US" altLang="ko-KR" sz="1200" dirty="0" err="1">
                <a:latin typeface="+mn-ea"/>
                <a:ea typeface="+mn-ea"/>
              </a:rPr>
              <a:t>getValue</a:t>
            </a:r>
            <a:r>
              <a:rPr lang="en-US" altLang="ko-KR" sz="1200" dirty="0">
                <a:latin typeface="+mn-ea"/>
                <a:ea typeface="+mn-ea"/>
              </a:rPr>
              <a:t>(); // </a:t>
            </a:r>
            <a:r>
              <a:rPr lang="ko-KR" altLang="en-US" sz="1200" dirty="0">
                <a:latin typeface="+mn-ea"/>
                <a:ea typeface="+mn-ea"/>
              </a:rPr>
              <a:t>동일한 </a:t>
            </a:r>
            <a:r>
              <a:rPr lang="ko-KR" altLang="en-US" sz="1200" dirty="0" err="1">
                <a:latin typeface="+mn-ea"/>
                <a:ea typeface="+mn-ea"/>
              </a:rPr>
              <a:t>반환값으로</a:t>
            </a:r>
            <a:r>
              <a:rPr lang="ko-KR" altLang="en-US" sz="1200" dirty="0">
                <a:latin typeface="+mn-ea"/>
                <a:ea typeface="+mn-ea"/>
              </a:rPr>
              <a:t> 재정의가 적용됨</a:t>
            </a:r>
            <a:endParaRPr lang="en-US" altLang="ko-KR" sz="1200" dirty="0">
              <a:latin typeface="+mn-ea"/>
              <a:ea typeface="+mn-ea"/>
            </a:endParaRPr>
          </a:p>
          <a:p>
            <a:pPr marL="914400" lvl="2" indent="0">
              <a:buNone/>
            </a:pPr>
            <a:r>
              <a:rPr lang="en-US" altLang="ko-KR" sz="1200" dirty="0">
                <a:latin typeface="+mn-ea"/>
                <a:ea typeface="+mn-ea"/>
              </a:rPr>
              <a:t>};</a:t>
            </a:r>
          </a:p>
          <a:p>
            <a:pPr marL="914400" lvl="2" indent="0">
              <a:buNone/>
            </a:pPr>
            <a:endParaRPr lang="en-US" altLang="ko-KR" sz="1200" dirty="0">
              <a:latin typeface="+mn-ea"/>
            </a:endParaRPr>
          </a:p>
          <a:p>
            <a:pPr marL="914400" lvl="2" indent="0">
              <a:buNone/>
            </a:pPr>
            <a:r>
              <a:rPr lang="en-US" altLang="ko-KR" sz="1200" dirty="0">
                <a:latin typeface="+mn-ea"/>
              </a:rPr>
              <a:t>class C extends B {</a:t>
            </a:r>
          </a:p>
          <a:p>
            <a:pPr marL="914400" lvl="2" indent="0">
              <a:buNone/>
            </a:pPr>
            <a:r>
              <a:rPr lang="en-US" altLang="ko-KR" sz="1200" dirty="0">
                <a:latin typeface="+mn-ea"/>
              </a:rPr>
              <a:t>    C </a:t>
            </a:r>
            <a:r>
              <a:rPr lang="en-US" altLang="ko-KR" sz="1200" dirty="0" err="1">
                <a:latin typeface="+mn-ea"/>
              </a:rPr>
              <a:t>getValue</a:t>
            </a:r>
            <a:r>
              <a:rPr lang="en-US" altLang="ko-KR" sz="1200" dirty="0">
                <a:latin typeface="+mn-ea"/>
              </a:rPr>
              <a:t>(); // </a:t>
            </a:r>
            <a:r>
              <a:rPr lang="ko-KR" altLang="en-US" sz="1200" dirty="0">
                <a:latin typeface="+mn-ea"/>
              </a:rPr>
              <a:t>반환형이 다르지만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재정의가 적용됨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914400" lvl="2" indent="0">
              <a:buNone/>
            </a:pPr>
            <a:r>
              <a:rPr lang="en-US" altLang="ko-KR" sz="1200" dirty="0">
                <a:latin typeface="+mn-ea"/>
              </a:rPr>
              <a:t>};</a:t>
            </a:r>
          </a:p>
          <a:p>
            <a:pPr marL="914400" lvl="2" indent="0">
              <a:buNone/>
            </a:pPr>
            <a:br>
              <a:rPr lang="ko-KR" altLang="en-US" sz="1200" dirty="0">
                <a:latin typeface="+mn-ea"/>
              </a:rPr>
            </a:br>
            <a:endParaRPr lang="en-US" altLang="ko-KR" sz="1200" dirty="0">
              <a:latin typeface="+mn-ea"/>
            </a:endParaRPr>
          </a:p>
          <a:p>
            <a:pPr marL="914400" lvl="2" indent="0">
              <a:buNone/>
            </a:pPr>
            <a:br>
              <a:rPr lang="ko-KR" altLang="en-US" sz="1200" dirty="0">
                <a:latin typeface="+mn-ea"/>
                <a:ea typeface="+mn-ea"/>
              </a:rPr>
            </a:br>
            <a:endParaRPr lang="en-US" altLang="ko-KR" sz="1200" dirty="0">
              <a:latin typeface="+mn-ea"/>
              <a:ea typeface="+mn-ea"/>
            </a:endParaRPr>
          </a:p>
          <a:p>
            <a:pPr lvl="1"/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837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ko-KR" altLang="en-US" dirty="0" err="1">
                <a:solidFill>
                  <a:schemeClr val="accent5"/>
                </a:solidFill>
                <a:latin typeface="+mn-ea"/>
              </a:rPr>
              <a:t>생성자</a:t>
            </a:r>
            <a:endParaRPr lang="ko-KR" altLang="en-US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5693664" cy="5413248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new</a:t>
            </a: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New </a:t>
            </a:r>
            <a:r>
              <a:rPr lang="ko-KR" altLang="en-US" sz="1200" dirty="0">
                <a:latin typeface="+mn-ea"/>
                <a:ea typeface="+mn-ea"/>
              </a:rPr>
              <a:t>연산자를 통해 클래스의 객체를 만듦</a:t>
            </a:r>
            <a:endParaRPr lang="en-US" altLang="ko-KR" sz="1200" dirty="0">
              <a:latin typeface="+mn-ea"/>
              <a:ea typeface="+mn-ea"/>
            </a:endParaRPr>
          </a:p>
          <a:p>
            <a:r>
              <a:rPr lang="en-US" altLang="ko-KR" sz="1400" dirty="0" err="1">
                <a:latin typeface="+mn-ea"/>
                <a:ea typeface="+mn-ea"/>
              </a:rPr>
              <a:t>Overloadig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생성을 위해 주어지는 인자를 다양하게 할 수 있음</a:t>
            </a:r>
            <a:endParaRPr lang="en-US" altLang="ko-KR" sz="1200" dirty="0">
              <a:latin typeface="+mn-ea"/>
              <a:ea typeface="+mn-ea"/>
            </a:endParaRPr>
          </a:p>
          <a:p>
            <a:r>
              <a:rPr lang="en-US" altLang="ko-KR" sz="1600" dirty="0">
                <a:latin typeface="+mn-ea"/>
                <a:ea typeface="+mn-ea"/>
              </a:rPr>
              <a:t>default </a:t>
            </a:r>
          </a:p>
          <a:p>
            <a:pPr lvl="1"/>
            <a:r>
              <a:rPr lang="ko-KR" altLang="en-US" sz="1400" dirty="0">
                <a:latin typeface="+mn-ea"/>
                <a:ea typeface="+mn-ea"/>
              </a:rPr>
              <a:t>아무런 </a:t>
            </a:r>
            <a:r>
              <a:rPr lang="ko-KR" altLang="en-US" sz="1400" dirty="0" err="1">
                <a:latin typeface="+mn-ea"/>
                <a:ea typeface="+mn-ea"/>
              </a:rPr>
              <a:t>생성자</a:t>
            </a:r>
            <a:r>
              <a:rPr lang="ko-KR" altLang="en-US" sz="1400" dirty="0">
                <a:latin typeface="+mn-ea"/>
                <a:ea typeface="+mn-ea"/>
              </a:rPr>
              <a:t> 정의가 없는 경우</a:t>
            </a:r>
            <a:r>
              <a:rPr lang="en-US" altLang="ko-KR" sz="1400" dirty="0">
                <a:latin typeface="+mn-ea"/>
                <a:ea typeface="+mn-ea"/>
              </a:rPr>
              <a:t>, default </a:t>
            </a:r>
            <a:r>
              <a:rPr lang="ko-KR" altLang="en-US" sz="1400" dirty="0" err="1">
                <a:latin typeface="+mn-ea"/>
                <a:ea typeface="+mn-ea"/>
              </a:rPr>
              <a:t>생성자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적용됨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400" dirty="0">
                <a:latin typeface="+mn-ea"/>
                <a:ea typeface="+mn-ea"/>
              </a:rPr>
              <a:t>필드 값 초기화가 없으므로</a:t>
            </a:r>
            <a:endParaRPr lang="en-US" altLang="ko-KR" sz="1400" dirty="0">
              <a:latin typeface="+mn-ea"/>
              <a:ea typeface="+mn-ea"/>
            </a:endParaRPr>
          </a:p>
          <a:p>
            <a:pPr lvl="2"/>
            <a:r>
              <a:rPr lang="en-US" altLang="ko-KR" sz="1400" dirty="0" err="1">
                <a:latin typeface="+mn-ea"/>
                <a:ea typeface="+mn-ea"/>
              </a:rPr>
              <a:t>int</a:t>
            </a:r>
            <a:r>
              <a:rPr lang="en-US" altLang="ko-KR" sz="1400" dirty="0">
                <a:latin typeface="+mn-ea"/>
                <a:ea typeface="+mn-ea"/>
              </a:rPr>
              <a:t>, long, float, double : 0</a:t>
            </a:r>
          </a:p>
          <a:p>
            <a:pPr lvl="2"/>
            <a:r>
              <a:rPr lang="en-US" altLang="ko-KR" sz="1400" dirty="0" err="1">
                <a:latin typeface="+mn-ea"/>
                <a:ea typeface="+mn-ea"/>
              </a:rPr>
              <a:t>boolean</a:t>
            </a:r>
            <a:r>
              <a:rPr lang="en-US" altLang="ko-KR" sz="1400" dirty="0">
                <a:latin typeface="+mn-ea"/>
                <a:ea typeface="+mn-ea"/>
              </a:rPr>
              <a:t> : false</a:t>
            </a:r>
          </a:p>
          <a:p>
            <a:pPr lvl="2"/>
            <a:r>
              <a:rPr lang="en-US" altLang="ko-KR" sz="1400" dirty="0">
                <a:latin typeface="+mn-ea"/>
                <a:ea typeface="+mn-ea"/>
              </a:rPr>
              <a:t>String &amp; class : null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E8BCA9CA-2979-6940-9111-1C5B1D1D85E6}"/>
              </a:ext>
            </a:extLst>
          </p:cNvPr>
          <p:cNvSpPr txBox="1">
            <a:spLocks/>
          </p:cNvSpPr>
          <p:nvPr/>
        </p:nvSpPr>
        <p:spPr>
          <a:xfrm>
            <a:off x="6096000" y="1149648"/>
            <a:ext cx="5693664" cy="5413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 marL="6858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 marL="11430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 marL="16002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 marL="20574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Copy Constructor</a:t>
            </a:r>
          </a:p>
          <a:p>
            <a:pPr lvl="1"/>
            <a:r>
              <a:rPr lang="ko-KR" altLang="en-US" sz="1400" dirty="0">
                <a:latin typeface="+mn-ea"/>
              </a:rPr>
              <a:t>동일한 타입에 객체를 인자로 받아 값을 복제함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얇은 복제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차원적인 값을 복제함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참조 타입의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참조 포인트 값만 복사됨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깊은 복사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참조 타입은 해당 타입을 생성하고 복제함</a:t>
            </a:r>
            <a:endParaRPr lang="en-US" altLang="ko-KR" sz="14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clone</a:t>
            </a:r>
          </a:p>
          <a:p>
            <a:pPr lvl="1"/>
            <a:r>
              <a:rPr lang="ko-KR" altLang="en-US" sz="1400" dirty="0">
                <a:latin typeface="+mn-ea"/>
              </a:rPr>
              <a:t>인터페이스 </a:t>
            </a:r>
            <a:r>
              <a:rPr lang="en-US" altLang="ko-KR" sz="1400" dirty="0">
                <a:latin typeface="+mn-ea"/>
              </a:rPr>
              <a:t>Cloneable </a:t>
            </a:r>
            <a:r>
              <a:rPr lang="ko-KR" altLang="en-US" sz="1400" dirty="0">
                <a:latin typeface="+mn-ea"/>
              </a:rPr>
              <a:t>적응으로 사용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인터페이스의 </a:t>
            </a:r>
            <a:r>
              <a:rPr lang="en-US" altLang="ko-KR" sz="1400" dirty="0">
                <a:latin typeface="+mn-ea"/>
              </a:rPr>
              <a:t>default</a:t>
            </a:r>
            <a:r>
              <a:rPr lang="ko-KR" altLang="en-US" sz="1400" dirty="0">
                <a:latin typeface="+mn-ea"/>
              </a:rPr>
              <a:t> 기능으로 별도 정의 없이 사용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필드로 참조 타입을 가지고 있는 경우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재정의 필요</a:t>
            </a:r>
            <a:endParaRPr lang="en-US" altLang="ko-KR" sz="1400" dirty="0">
              <a:latin typeface="+mn-ea"/>
            </a:endParaRPr>
          </a:p>
          <a:p>
            <a:pPr lvl="2"/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1795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  <a:latin typeface="+mn-ea"/>
              </a:rPr>
              <a:t>toString</a:t>
            </a:r>
            <a:endParaRPr lang="ko-KR" altLang="en-US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객체의 정보 출력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객체를 </a:t>
            </a:r>
            <a:r>
              <a:rPr lang="en-US" altLang="ko-KR" sz="1400" dirty="0">
                <a:latin typeface="+mn-ea"/>
                <a:ea typeface="+mn-ea"/>
              </a:rPr>
              <a:t>String</a:t>
            </a:r>
            <a:r>
              <a:rPr lang="ko-KR" altLang="en-US" sz="1400" dirty="0" err="1">
                <a:latin typeface="+mn-ea"/>
                <a:ea typeface="+mn-ea"/>
              </a:rPr>
              <a:t>으로</a:t>
            </a:r>
            <a:r>
              <a:rPr lang="ko-KR" altLang="en-US" sz="1400" dirty="0">
                <a:latin typeface="+mn-ea"/>
                <a:ea typeface="+mn-ea"/>
              </a:rPr>
              <a:t> 변환할 필요가 있을 경우 자동 변환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대부분의 경우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재정의가 필요함</a:t>
            </a:r>
            <a:br>
              <a:rPr lang="ko-KR" altLang="en-US" sz="1400" dirty="0">
                <a:latin typeface="+mn-ea"/>
                <a:ea typeface="+mn-ea"/>
              </a:rPr>
            </a:br>
            <a:br>
              <a:rPr lang="ko-KR" altLang="en-US" sz="1400" dirty="0">
                <a:latin typeface="+mn-ea"/>
                <a:ea typeface="+mn-ea"/>
              </a:rPr>
            </a:b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0626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4" id="{6FC02869-ACB9-4F4E-8407-7473E2131A19}" vid="{749BB519-82AE-4E00-8BC6-3A27FCCC41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E3C0D148D1F4DB888C64D6B0E129F" ma:contentTypeVersion="0" ma:contentTypeDescription="Create a new document." ma:contentTypeScope="" ma:versionID="c9bbac06d1472bc435fb97d088133d1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2B0F21-66F7-47CA-B818-CE573096BB2D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9896733-15D4-4950-9D64-541D762A2FB3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8ED8A4E-D10F-465B-A33C-DD7FC191A8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강의 서식 - Fancy</Template>
  <TotalTime>3896</TotalTime>
  <Words>1538</Words>
  <Application>Microsoft Macintosh PowerPoint</Application>
  <PresentationFormat>와이드스크린</PresentationFormat>
  <Paragraphs>311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에스코어 드림 5 Medium</vt:lpstr>
      <vt:lpstr>Segoe Pro Light</vt:lpstr>
      <vt:lpstr>Calibri</vt:lpstr>
      <vt:lpstr>Wingdings</vt:lpstr>
      <vt:lpstr>맑은 고딕</vt:lpstr>
      <vt:lpstr>Segoe UI Symbol</vt:lpstr>
      <vt:lpstr>Segoe UI Light</vt:lpstr>
      <vt:lpstr>Arial</vt:lpstr>
      <vt:lpstr>Courier New</vt:lpstr>
      <vt:lpstr>Segoe UI</vt:lpstr>
      <vt:lpstr>에스코어 드림 2 ExtraLight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NHN</dc:creator>
  <cp:lastModifiedBy>Microsoft Office User</cp:lastModifiedBy>
  <cp:revision>108</cp:revision>
  <dcterms:created xsi:type="dcterms:W3CDTF">2022-04-01T08:42:46Z</dcterms:created>
  <dcterms:modified xsi:type="dcterms:W3CDTF">2022-08-28T22:34:22Z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0x010100EFDE3C0D148D1F4DB888C64D6B0E129F</vt:lpwstr>
  </property>
</Properties>
</file>